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53"/>
  </p:notesMasterIdLst>
  <p:sldIdLst>
    <p:sldId id="299" r:id="rId2"/>
    <p:sldId id="300" r:id="rId3"/>
    <p:sldId id="282" r:id="rId4"/>
    <p:sldId id="331" r:id="rId5"/>
    <p:sldId id="345" r:id="rId6"/>
    <p:sldId id="311" r:id="rId7"/>
    <p:sldId id="346" r:id="rId8"/>
    <p:sldId id="263" r:id="rId9"/>
    <p:sldId id="365" r:id="rId10"/>
    <p:sldId id="318" r:id="rId11"/>
    <p:sldId id="383" r:id="rId12"/>
    <p:sldId id="362" r:id="rId13"/>
    <p:sldId id="359" r:id="rId14"/>
    <p:sldId id="363" r:id="rId15"/>
    <p:sldId id="360" r:id="rId16"/>
    <p:sldId id="339" r:id="rId17"/>
    <p:sldId id="347" r:id="rId18"/>
    <p:sldId id="384" r:id="rId19"/>
    <p:sldId id="390" r:id="rId20"/>
    <p:sldId id="385" r:id="rId21"/>
    <p:sldId id="386" r:id="rId22"/>
    <p:sldId id="348" r:id="rId23"/>
    <p:sldId id="337" r:id="rId24"/>
    <p:sldId id="352" r:id="rId25"/>
    <p:sldId id="354" r:id="rId26"/>
    <p:sldId id="357" r:id="rId27"/>
    <p:sldId id="355" r:id="rId28"/>
    <p:sldId id="358" r:id="rId29"/>
    <p:sldId id="349" r:id="rId30"/>
    <p:sldId id="356" r:id="rId31"/>
    <p:sldId id="391" r:id="rId32"/>
    <p:sldId id="381" r:id="rId33"/>
    <p:sldId id="382" r:id="rId34"/>
    <p:sldId id="350" r:id="rId35"/>
    <p:sldId id="321" r:id="rId36"/>
    <p:sldId id="327" r:id="rId37"/>
    <p:sldId id="340" r:id="rId38"/>
    <p:sldId id="370" r:id="rId39"/>
    <p:sldId id="371" r:id="rId40"/>
    <p:sldId id="373" r:id="rId41"/>
    <p:sldId id="392" r:id="rId42"/>
    <p:sldId id="375" r:id="rId43"/>
    <p:sldId id="380" r:id="rId44"/>
    <p:sldId id="377" r:id="rId45"/>
    <p:sldId id="378" r:id="rId46"/>
    <p:sldId id="379" r:id="rId47"/>
    <p:sldId id="332" r:id="rId48"/>
    <p:sldId id="341" r:id="rId49"/>
    <p:sldId id="389" r:id="rId50"/>
    <p:sldId id="342" r:id="rId51"/>
    <p:sldId id="343" r:id="rId52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김 민창" initials="김민" lastIdx="1" clrIdx="0">
    <p:extLst>
      <p:ext uri="{19B8F6BF-5375-455C-9EA6-DF929625EA0E}">
        <p15:presenceInfo xmlns:p15="http://schemas.microsoft.com/office/powerpoint/2012/main" userId="0a8c9e00a0ebbc1b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8A6A6"/>
    <a:srgbClr val="07105C"/>
    <a:srgbClr val="FFFFFF"/>
    <a:srgbClr val="B5DADA"/>
    <a:srgbClr val="74AA9E"/>
    <a:srgbClr val="F5CCCD"/>
    <a:srgbClr val="C27BA0"/>
    <a:srgbClr val="A61C00"/>
    <a:srgbClr val="B5A7D7"/>
    <a:srgbClr val="6D9EE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스타일 없음, 눈금 없음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9561" autoAdjust="0"/>
    <p:restoredTop sz="96197"/>
  </p:normalViewPr>
  <p:slideViewPr>
    <p:cSldViewPr snapToGrid="0" showGuides="1">
      <p:cViewPr varScale="1">
        <p:scale>
          <a:sx n="144" d="100"/>
          <a:sy n="144" d="100"/>
        </p:scale>
        <p:origin x="232" y="952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-424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notesMaster" Target="notesMasters/notesMaster1.xml"/><Relationship Id="rId58" Type="http://schemas.openxmlformats.org/officeDocument/2006/relationships/tableStyles" Target="tableStyles.xml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viewProps" Target="view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commentAuthors" Target="commentAuthor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theme" Target="theme/theme1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/Relationships>
</file>

<file path=ppt/media/image1.jpg>
</file>

<file path=ppt/media/image10.png>
</file>

<file path=ppt/media/image11.png>
</file>

<file path=ppt/media/image12.png>
</file>

<file path=ppt/media/image13.png>
</file>

<file path=ppt/media/image14.jpe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png>
</file>

<file path=ppt/media/image70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ko-Kore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753238D-A7DE-C94B-B9A6-641CFE69D6B7}" type="datetimeFigureOut">
              <a:rPr kumimoji="1" lang="ko-Kore-KR" altLang="en-US" smtClean="0"/>
              <a:t>2021. 9. 30.</a:t>
            </a:fld>
            <a:endParaRPr kumimoji="1" lang="ko-Kore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ore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ko-Kore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2890145-97B7-E643-A008-FED725FE6596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26442001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890145-97B7-E643-A008-FED725FE6596}" type="slidenum">
              <a:rPr kumimoji="1" lang="ko-Kore-KR" altLang="en-US" smtClean="0"/>
              <a:t>1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409817545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1" name="Google Shape;1301;gace7fa64f5_1_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2" name="Google Shape;1302;gace7fa64f5_1_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설명에 앞서 저희가 사용한 데이터에 대한 간략한 소개부터 드리겠습니다</a:t>
            </a:r>
            <a:r>
              <a:rPr lang="en-US" altLang="ko-KR" dirty="0"/>
              <a:t>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altLang="ko-KR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저희는 총 </a:t>
            </a:r>
            <a:r>
              <a:rPr lang="en-US" altLang="ko-KR" dirty="0"/>
              <a:t>5</a:t>
            </a:r>
            <a:r>
              <a:rPr lang="ko-KR" altLang="en-US" dirty="0"/>
              <a:t>개의 </a:t>
            </a:r>
            <a:r>
              <a:rPr lang="ko-KR" altLang="en-US" dirty="0" err="1"/>
              <a:t>데이터셋을</a:t>
            </a:r>
            <a:r>
              <a:rPr lang="ko-KR" altLang="en-US" dirty="0"/>
              <a:t> 준비하였고</a:t>
            </a:r>
            <a:r>
              <a:rPr lang="en-US" altLang="ko-KR" dirty="0"/>
              <a:t>, </a:t>
            </a:r>
            <a:r>
              <a:rPr lang="ko-KR" altLang="en-US" dirty="0"/>
              <a:t>이 </a:t>
            </a:r>
            <a:r>
              <a:rPr lang="en-US" altLang="ko-KR" dirty="0"/>
              <a:t>5</a:t>
            </a:r>
            <a:r>
              <a:rPr lang="ko-KR" altLang="en-US" dirty="0"/>
              <a:t>개의 </a:t>
            </a:r>
            <a:r>
              <a:rPr lang="ko-KR" altLang="en-US" dirty="0" err="1"/>
              <a:t>데이터셋을</a:t>
            </a:r>
            <a:r>
              <a:rPr lang="ko-KR" altLang="en-US" dirty="0"/>
              <a:t> </a:t>
            </a:r>
            <a:r>
              <a:rPr lang="ko-KR" altLang="en-US" dirty="0" err="1"/>
              <a:t>전처리하여</a:t>
            </a:r>
            <a:r>
              <a:rPr lang="ko-KR" altLang="en-US" dirty="0"/>
              <a:t> 원하는 </a:t>
            </a:r>
            <a:r>
              <a:rPr lang="ko-KR" altLang="en-US" dirty="0" err="1"/>
              <a:t>데이터셋의</a:t>
            </a:r>
            <a:r>
              <a:rPr lang="ko-KR" altLang="en-US" dirty="0"/>
              <a:t> 형태로 만들었습니다</a:t>
            </a:r>
            <a:r>
              <a:rPr lang="en-US" altLang="ko-KR" dirty="0"/>
              <a:t>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altLang="ko-KR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화면에 보이는 것처럼 총 </a:t>
            </a:r>
            <a:r>
              <a:rPr lang="en-US" altLang="ko-KR" dirty="0"/>
              <a:t>5</a:t>
            </a:r>
            <a:r>
              <a:rPr lang="ko-KR" altLang="en-US" dirty="0"/>
              <a:t>개의 </a:t>
            </a:r>
            <a:r>
              <a:rPr lang="ko-KR" altLang="en-US" dirty="0" err="1"/>
              <a:t>데이터셋이</a:t>
            </a:r>
            <a:r>
              <a:rPr lang="ko-KR" altLang="en-US" dirty="0"/>
              <a:t> 있었는데요</a:t>
            </a:r>
            <a:r>
              <a:rPr lang="en-US" altLang="ko-KR" dirty="0"/>
              <a:t>.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46785366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1" name="Google Shape;1301;gace7fa64f5_1_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2" name="Google Shape;1302;gace7fa64f5_1_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먼저</a:t>
            </a:r>
            <a:r>
              <a:rPr lang="en-US" altLang="ko-KR" dirty="0"/>
              <a:t>, </a:t>
            </a:r>
            <a:r>
              <a:rPr lang="ko-KR" altLang="en-US" dirty="0"/>
              <a:t>뉴스기사 데이터와 영어단어사전 데이터입니다</a:t>
            </a:r>
            <a:r>
              <a:rPr lang="en-US" altLang="ko-KR" dirty="0"/>
              <a:t>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altLang="ko-KR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 err="1"/>
              <a:t>뉴스기사는</a:t>
            </a:r>
            <a:r>
              <a:rPr lang="ko-KR" altLang="en-US" dirty="0"/>
              <a:t> 구글에서 </a:t>
            </a:r>
            <a:r>
              <a:rPr lang="en-US" dirty="0"/>
              <a:t>yahoo Finance</a:t>
            </a:r>
            <a:r>
              <a:rPr lang="ko-KR" altLang="en-US" dirty="0"/>
              <a:t>기사만 골라서 </a:t>
            </a:r>
            <a:r>
              <a:rPr lang="en-US" altLang="ko-KR" dirty="0"/>
              <a:t>//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기업에 관련된 기사의 </a:t>
            </a:r>
            <a:r>
              <a:rPr lang="en-US" dirty="0" err="1"/>
              <a:t>url</a:t>
            </a:r>
            <a:r>
              <a:rPr lang="ko-KR" altLang="en-US" dirty="0"/>
              <a:t>을 </a:t>
            </a:r>
            <a:r>
              <a:rPr lang="en-US" dirty="0"/>
              <a:t>excel</a:t>
            </a:r>
            <a:r>
              <a:rPr lang="ko-KR" altLang="en-US" dirty="0"/>
              <a:t>을 통해 </a:t>
            </a:r>
            <a:r>
              <a:rPr lang="en-US" altLang="ko-KR" dirty="0"/>
              <a:t>//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수작업으로 작성하였습니다</a:t>
            </a:r>
            <a:r>
              <a:rPr lang="en-US" altLang="ko-KR" dirty="0"/>
              <a:t>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altLang="ko-KR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그리고 조원 중에 한 분이 대학교 수업 때 받은 사전이 있었고 </a:t>
            </a:r>
            <a:r>
              <a:rPr lang="en-US" altLang="ko-KR" dirty="0"/>
              <a:t>//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이 사전에는 긍정</a:t>
            </a:r>
            <a:r>
              <a:rPr lang="en-US" altLang="ko-KR" dirty="0"/>
              <a:t>, </a:t>
            </a:r>
            <a:r>
              <a:rPr lang="ko-KR" altLang="en-US" dirty="0"/>
              <a:t>부정단어마다 점수를 매길 수 있도록 되어 있었습니다</a:t>
            </a:r>
            <a:r>
              <a:rPr lang="en-US" altLang="ko-KR" dirty="0"/>
              <a:t>.</a:t>
            </a:r>
            <a:r>
              <a:rPr lang="ko-KR" altLang="en-US" dirty="0"/>
              <a:t> </a:t>
            </a:r>
            <a:r>
              <a:rPr lang="en-US" altLang="ko-KR" dirty="0"/>
              <a:t>//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altLang="ko-KR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화면 하단에 보이는 두 데이터 셋과 </a:t>
            </a:r>
            <a:r>
              <a:rPr lang="en-US" dirty="0"/>
              <a:t>selenium</a:t>
            </a:r>
            <a:r>
              <a:rPr lang="ko-KR" altLang="en-US" dirty="0"/>
              <a:t>을 통해 기사 본문을 </a:t>
            </a:r>
            <a:r>
              <a:rPr lang="ko-KR" altLang="en-US" dirty="0" err="1"/>
              <a:t>크롤링</a:t>
            </a:r>
            <a:r>
              <a:rPr lang="ko-KR" altLang="en-US" dirty="0"/>
              <a:t> 하였습니다</a:t>
            </a:r>
            <a:r>
              <a:rPr lang="en-US" altLang="ko-KR" dirty="0"/>
              <a:t>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altLang="ko-KR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그 결과로 기사의 총 단어 개수</a:t>
            </a:r>
            <a:r>
              <a:rPr lang="en-US" altLang="ko-KR" dirty="0"/>
              <a:t>, </a:t>
            </a:r>
            <a:r>
              <a:rPr lang="ko-KR" altLang="en-US" dirty="0"/>
              <a:t>긍정적 단어의 개수</a:t>
            </a:r>
            <a:r>
              <a:rPr lang="en-US" altLang="ko-KR" dirty="0"/>
              <a:t>, </a:t>
            </a:r>
            <a:r>
              <a:rPr lang="ko-KR" altLang="en-US" dirty="0"/>
              <a:t>부정적 단어의 개수를 표현하는 </a:t>
            </a:r>
            <a:r>
              <a:rPr lang="en-US" dirty="0"/>
              <a:t>csv</a:t>
            </a:r>
            <a:r>
              <a:rPr lang="ko-KR" altLang="en-US" dirty="0"/>
              <a:t>파일을 만들었습니다</a:t>
            </a:r>
            <a:r>
              <a:rPr lang="en-US" altLang="ko-KR" dirty="0"/>
              <a:t>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altLang="ko-KR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다음 </a:t>
            </a:r>
            <a:r>
              <a:rPr lang="en-US" altLang="ko-KR" dirty="0"/>
              <a:t>3</a:t>
            </a:r>
            <a:r>
              <a:rPr lang="ko-KR" altLang="en-US" dirty="0"/>
              <a:t>개의 데이터는 </a:t>
            </a:r>
            <a:r>
              <a:rPr lang="en-US" dirty="0" err="1"/>
              <a:t>openAPI</a:t>
            </a:r>
            <a:r>
              <a:rPr lang="ko-KR" altLang="en-US" dirty="0" err="1"/>
              <a:t>를</a:t>
            </a:r>
            <a:r>
              <a:rPr lang="ko-KR" altLang="en-US" dirty="0"/>
              <a:t> 이용해 기업별 주식</a:t>
            </a:r>
            <a:r>
              <a:rPr lang="en-US" altLang="ko-KR" dirty="0"/>
              <a:t>, </a:t>
            </a:r>
            <a:r>
              <a:rPr lang="en-US" dirty="0"/>
              <a:t>ETF</a:t>
            </a:r>
            <a:r>
              <a:rPr lang="ko-KR" altLang="en-US" dirty="0"/>
              <a:t>주식</a:t>
            </a:r>
            <a:r>
              <a:rPr lang="en-US" altLang="ko-KR" dirty="0"/>
              <a:t>, </a:t>
            </a:r>
            <a:r>
              <a:rPr lang="en-US" dirty="0"/>
              <a:t>SPY</a:t>
            </a:r>
            <a:r>
              <a:rPr lang="ko-KR" altLang="en-US" dirty="0"/>
              <a:t>주식 데이터를 들여왔습니다</a:t>
            </a:r>
            <a:r>
              <a:rPr lang="en-US" altLang="ko-KR" dirty="0"/>
              <a:t>.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21430223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1" name="Google Shape;1301;gace7fa64f5_1_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2" name="Google Shape;1302;gace7fa64f5_1_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1918843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1" name="Google Shape;1301;gace7fa64f5_1_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2" name="Google Shape;1302;gace7fa64f5_1_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7070640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1" name="Google Shape;1301;gace7fa64f5_1_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2" name="Google Shape;1302;gace7fa64f5_1_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5076454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890145-97B7-E643-A008-FED725FE6596}" type="slidenum">
              <a:rPr kumimoji="1" lang="ko-Kore-KR" altLang="en-US" smtClean="0"/>
              <a:t>35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05460594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890145-97B7-E643-A008-FED725FE6596}" type="slidenum">
              <a:rPr kumimoji="1" lang="ko-Kore-KR" altLang="en-US" smtClean="0"/>
              <a:t>47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423679681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890145-97B7-E643-A008-FED725FE6596}" type="slidenum">
              <a:rPr kumimoji="1" lang="ko-Kore-KR" altLang="en-US" smtClean="0"/>
              <a:t>2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08353674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890145-97B7-E643-A008-FED725FE6596}" type="slidenum">
              <a:rPr kumimoji="1" lang="ko-Kore-KR" altLang="en-US" smtClean="0"/>
              <a:t>3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38567994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890145-97B7-E643-A008-FED725FE6596}" type="slidenum">
              <a:rPr kumimoji="1" lang="ko-Kore-KR" altLang="en-US" smtClean="0"/>
              <a:t>4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54030089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890145-97B7-E643-A008-FED725FE6596}" type="slidenum">
              <a:rPr kumimoji="1" lang="ko-Kore-KR" altLang="en-US" smtClean="0"/>
              <a:t>5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66681648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890145-97B7-E643-A008-FED725FE6596}" type="slidenum">
              <a:rPr kumimoji="1" lang="ko-Kore-KR" altLang="en-US" smtClean="0"/>
              <a:t>6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22802685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1" name="Google Shape;1301;gace7fa64f5_1_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2" name="Google Shape;1302;gace7fa64f5_1_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8864849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1" name="Google Shape;1301;gace7fa64f5_1_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2" name="Google Shape;1302;gace7fa64f5_1_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안녕하세요</a:t>
            </a:r>
            <a:endParaRPr lang="en-US" altLang="ko-KR" sz="1200" b="0" i="0" u="none" strike="noStrike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데이터 처리 및 저장 </a:t>
            </a:r>
            <a:r>
              <a:rPr lang="en-US" altLang="ko-Kore-K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part</a:t>
            </a:r>
            <a:r>
              <a:rPr lang="ko-KR" altLang="en-US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를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발표하게 된 </a:t>
            </a:r>
            <a:r>
              <a:rPr lang="en-US" altLang="ko-K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2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조 조장 </a:t>
            </a:r>
            <a:r>
              <a:rPr lang="ko-KR" altLang="en-US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김민창입니다</a:t>
            </a:r>
            <a:r>
              <a:rPr lang="en-US" altLang="ko-K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지금부터  저희가 이번 프로젝트를 진행하면서 구축한</a:t>
            </a:r>
            <a:r>
              <a:rPr lang="en-US" altLang="ko-K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//</a:t>
            </a:r>
          </a:p>
          <a:p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데이터 파이프라인을 기반으로 </a:t>
            </a:r>
            <a:r>
              <a:rPr lang="en-US" altLang="ko-K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// 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어떻게 데이터를 수집하고 수집된 데이터를 가지고 시각화까지 한 과정을 </a:t>
            </a:r>
            <a:r>
              <a:rPr lang="ko-KR" altLang="en-US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설명드리겠습니다</a:t>
            </a:r>
            <a:r>
              <a:rPr lang="en-US" altLang="ko-K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890145-97B7-E643-A008-FED725FE6596}" type="slidenum">
              <a:rPr kumimoji="1" lang="ko-Kore-KR" altLang="en-US" smtClean="0"/>
              <a:t>10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04704793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C7D0C1-D5FE-48CB-AEB6-E9E3D1C2E343}" type="datetimeFigureOut">
              <a:rPr lang="ko-KR" altLang="en-US" smtClean="0"/>
              <a:t>2021. 9. 30.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B5AC3A-BA06-4AE0-833B-7241F9EB1D0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236384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C7D0C1-D5FE-48CB-AEB6-E9E3D1C2E343}" type="datetimeFigureOut">
              <a:rPr lang="ko-KR" altLang="en-US" smtClean="0"/>
              <a:t>2021. 9. 30.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B5AC3A-BA06-4AE0-833B-7241F9EB1D0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817228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C7D0C1-D5FE-48CB-AEB6-E9E3D1C2E343}" type="datetimeFigureOut">
              <a:rPr lang="ko-KR" altLang="en-US" smtClean="0"/>
              <a:t>2021. 9. 30.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B5AC3A-BA06-4AE0-833B-7241F9EB1D0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298404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C7D0C1-D5FE-48CB-AEB6-E9E3D1C2E343}" type="datetimeFigureOut">
              <a:rPr lang="ko-KR" altLang="en-US" smtClean="0"/>
              <a:t>2021. 9. 30.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B5AC3A-BA06-4AE0-833B-7241F9EB1D0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163301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C7D0C1-D5FE-48CB-AEB6-E9E3D1C2E343}" type="datetimeFigureOut">
              <a:rPr lang="ko-KR" altLang="en-US" smtClean="0"/>
              <a:t>2021. 9. 30.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B5AC3A-BA06-4AE0-833B-7241F9EB1D0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557222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C7D0C1-D5FE-48CB-AEB6-E9E3D1C2E343}" type="datetimeFigureOut">
              <a:rPr lang="ko-KR" altLang="en-US" smtClean="0"/>
              <a:t>2021. 9. 30.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B5AC3A-BA06-4AE0-833B-7241F9EB1D0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598379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C7D0C1-D5FE-48CB-AEB6-E9E3D1C2E343}" type="datetimeFigureOut">
              <a:rPr lang="ko-KR" altLang="en-US" smtClean="0"/>
              <a:t>2021. 9. 30.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B5AC3A-BA06-4AE0-833B-7241F9EB1D0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416390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C7D0C1-D5FE-48CB-AEB6-E9E3D1C2E343}" type="datetimeFigureOut">
              <a:rPr lang="ko-KR" altLang="en-US" smtClean="0"/>
              <a:t>2021. 9. 30.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B5AC3A-BA06-4AE0-833B-7241F9EB1D0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753753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C7D0C1-D5FE-48CB-AEB6-E9E3D1C2E343}" type="datetimeFigureOut">
              <a:rPr lang="ko-KR" altLang="en-US" smtClean="0"/>
              <a:t>2021. 9. 30.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B5AC3A-BA06-4AE0-833B-7241F9EB1D0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529816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C7D0C1-D5FE-48CB-AEB6-E9E3D1C2E343}" type="datetimeFigureOut">
              <a:rPr lang="ko-KR" altLang="en-US" smtClean="0"/>
              <a:t>2021. 9. 30.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B5AC3A-BA06-4AE0-833B-7241F9EB1D0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2797581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C7D0C1-D5FE-48CB-AEB6-E9E3D1C2E343}" type="datetimeFigureOut">
              <a:rPr lang="ko-KR" altLang="en-US" smtClean="0"/>
              <a:t>2021. 9. 30.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B5AC3A-BA06-4AE0-833B-7241F9EB1D0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289474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AC7D0C1-D5FE-48CB-AEB6-E9E3D1C2E343}" type="datetimeFigureOut">
              <a:rPr lang="ko-KR" altLang="en-US" smtClean="0"/>
              <a:t>2021. 9. 30.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5B5AC3A-BA06-4AE0-833B-7241F9EB1D02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91811B0-B48E-441A-87FD-055ECECA2FB0}"/>
              </a:ext>
            </a:extLst>
          </p:cNvPr>
          <p:cNvSpPr txBox="1"/>
          <p:nvPr userDrawn="1"/>
        </p:nvSpPr>
        <p:spPr>
          <a:xfrm>
            <a:off x="9715499" y="6505575"/>
            <a:ext cx="2406429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800" dirty="0">
                <a:solidFill>
                  <a:schemeClr val="accent4"/>
                </a:solidFill>
                <a:latin typeface="+mn-ea"/>
              </a:rPr>
              <a:t>Copyrightⓒ. Saebyeol Yu. All Rights Reserved.</a:t>
            </a:r>
            <a:endParaRPr lang="ko-KR" altLang="en-US" sz="800" dirty="0">
              <a:solidFill>
                <a:schemeClr val="accent4"/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4556612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png"/><Relationship Id="rId3" Type="http://schemas.openxmlformats.org/officeDocument/2006/relationships/image" Target="../media/image14.jpeg"/><Relationship Id="rId7" Type="http://schemas.openxmlformats.org/officeDocument/2006/relationships/image" Target="../media/image18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png"/><Relationship Id="rId3" Type="http://schemas.openxmlformats.org/officeDocument/2006/relationships/image" Target="../media/image14.jpeg"/><Relationship Id="rId7" Type="http://schemas.openxmlformats.org/officeDocument/2006/relationships/image" Target="../media/image18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4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7.png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png"/><Relationship Id="rId3" Type="http://schemas.openxmlformats.org/officeDocument/2006/relationships/image" Target="../media/image14.jpeg"/><Relationship Id="rId7" Type="http://schemas.openxmlformats.org/officeDocument/2006/relationships/image" Target="../media/image18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png"/><Relationship Id="rId3" Type="http://schemas.openxmlformats.org/officeDocument/2006/relationships/image" Target="../media/image14.jpeg"/><Relationship Id="rId7" Type="http://schemas.openxmlformats.org/officeDocument/2006/relationships/image" Target="../media/image18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6.png"/><Relationship Id="rId4" Type="http://schemas.openxmlformats.org/officeDocument/2006/relationships/image" Target="../media/image35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8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png"/><Relationship Id="rId3" Type="http://schemas.openxmlformats.org/officeDocument/2006/relationships/image" Target="../media/image14.jpeg"/><Relationship Id="rId7" Type="http://schemas.openxmlformats.org/officeDocument/2006/relationships/image" Target="../media/image18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7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6.png"/><Relationship Id="rId5" Type="http://schemas.openxmlformats.org/officeDocument/2006/relationships/image" Target="../media/image45.png"/><Relationship Id="rId4" Type="http://schemas.openxmlformats.org/officeDocument/2006/relationships/image" Target="../media/image44.png"/></Relationships>
</file>

<file path=ppt/slides/_rels/slide38.xml.rels><?xml version="1.0" encoding="UTF-8" standalone="yes"?>
<Relationships xmlns="http://schemas.openxmlformats.org/package/2006/relationships"><Relationship Id="rId8" Type="http://schemas.openxmlformats.org/officeDocument/2006/relationships/image" Target="../media/image50.png"/><Relationship Id="rId3" Type="http://schemas.openxmlformats.org/officeDocument/2006/relationships/image" Target="../media/image48.png"/><Relationship Id="rId7" Type="http://schemas.openxmlformats.org/officeDocument/2006/relationships/image" Target="../media/image49.png"/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5.png"/><Relationship Id="rId5" Type="http://schemas.openxmlformats.org/officeDocument/2006/relationships/image" Target="../media/image43.png"/><Relationship Id="rId4" Type="http://schemas.openxmlformats.org/officeDocument/2006/relationships/image" Target="../media/image42.png"/><Relationship Id="rId9" Type="http://schemas.openxmlformats.org/officeDocument/2006/relationships/image" Target="../media/image51.png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png"/><Relationship Id="rId2" Type="http://schemas.openxmlformats.org/officeDocument/2006/relationships/image" Target="../media/image5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6.png"/><Relationship Id="rId5" Type="http://schemas.openxmlformats.org/officeDocument/2006/relationships/image" Target="../media/image55.png"/><Relationship Id="rId4" Type="http://schemas.openxmlformats.org/officeDocument/2006/relationships/image" Target="../media/image5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8.png"/><Relationship Id="rId2" Type="http://schemas.openxmlformats.org/officeDocument/2006/relationships/image" Target="../media/image57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1.png"/><Relationship Id="rId5" Type="http://schemas.openxmlformats.org/officeDocument/2006/relationships/image" Target="../media/image60.png"/><Relationship Id="rId4" Type="http://schemas.openxmlformats.org/officeDocument/2006/relationships/image" Target="../media/image59.png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2.png"/><Relationship Id="rId1" Type="http://schemas.openxmlformats.org/officeDocument/2006/relationships/slideLayout" Target="../slideLayouts/slideLayout7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4.png"/><Relationship Id="rId2" Type="http://schemas.openxmlformats.org/officeDocument/2006/relationships/image" Target="../media/image63.png"/><Relationship Id="rId1" Type="http://schemas.openxmlformats.org/officeDocument/2006/relationships/slideLayout" Target="../slideLayouts/slideLayout7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5.png"/><Relationship Id="rId1" Type="http://schemas.openxmlformats.org/officeDocument/2006/relationships/slideLayout" Target="../slideLayouts/slideLayout7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6.png"/><Relationship Id="rId1" Type="http://schemas.openxmlformats.org/officeDocument/2006/relationships/slideLayout" Target="../slideLayouts/slideLayout7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8.png"/><Relationship Id="rId2" Type="http://schemas.openxmlformats.org/officeDocument/2006/relationships/image" Target="../media/image67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70.png"/><Relationship Id="rId4" Type="http://schemas.openxmlformats.org/officeDocument/2006/relationships/image" Target="../media/image69.png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-18707" y="0"/>
            <a:ext cx="12216800" cy="6894513"/>
          </a:xfrm>
          <a:prstGeom prst="rect">
            <a:avLst/>
          </a:prstGeom>
          <a:solidFill>
            <a:schemeClr val="accent2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/>
          <p:cNvSpPr txBox="1"/>
          <p:nvPr/>
        </p:nvSpPr>
        <p:spPr>
          <a:xfrm>
            <a:off x="771469" y="2508403"/>
            <a:ext cx="10649069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5400" b="1" dirty="0">
                <a:solidFill>
                  <a:schemeClr val="bg1"/>
                </a:solidFill>
              </a:rPr>
              <a:t>주가예측 및 </a:t>
            </a:r>
            <a:r>
              <a:rPr lang="ko-KR" altLang="en-US" sz="5400" b="1" dirty="0" err="1">
                <a:solidFill>
                  <a:schemeClr val="bg1"/>
                </a:solidFill>
              </a:rPr>
              <a:t>주식기사</a:t>
            </a:r>
            <a:r>
              <a:rPr lang="ko-KR" altLang="en-US" sz="5400" b="1" dirty="0">
                <a:solidFill>
                  <a:schemeClr val="bg1"/>
                </a:solidFill>
              </a:rPr>
              <a:t> 검증을 위한</a:t>
            </a:r>
            <a:endParaRPr lang="en-US" altLang="ko-KR" sz="5400" b="1" dirty="0">
              <a:solidFill>
                <a:schemeClr val="bg1"/>
              </a:solidFill>
            </a:endParaRPr>
          </a:p>
          <a:p>
            <a:pPr algn="ctr"/>
            <a:r>
              <a:rPr lang="ko-KR" altLang="en-US" sz="5400" b="1" dirty="0">
                <a:solidFill>
                  <a:schemeClr val="bg1"/>
                </a:solidFill>
              </a:rPr>
              <a:t>주가 및 </a:t>
            </a:r>
            <a:r>
              <a:rPr lang="ko-KR" altLang="en-US" sz="5400" b="1" dirty="0" err="1">
                <a:solidFill>
                  <a:schemeClr val="bg1"/>
                </a:solidFill>
              </a:rPr>
              <a:t>주식기사</a:t>
            </a:r>
            <a:r>
              <a:rPr lang="ko-KR" altLang="en-US" sz="5400" b="1" dirty="0">
                <a:solidFill>
                  <a:schemeClr val="bg1"/>
                </a:solidFill>
              </a:rPr>
              <a:t> 데이터 구축</a:t>
            </a:r>
          </a:p>
        </p:txBody>
      </p:sp>
      <p:sp>
        <p:nvSpPr>
          <p:cNvPr id="5" name="TextBox 4"/>
          <p:cNvSpPr txBox="1"/>
          <p:nvPr/>
        </p:nvSpPr>
        <p:spPr>
          <a:xfrm flipH="1">
            <a:off x="4063605" y="4381806"/>
            <a:ext cx="408958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600" dirty="0" err="1">
                <a:solidFill>
                  <a:schemeClr val="bg1"/>
                </a:solidFill>
              </a:rPr>
              <a:t>김민창</a:t>
            </a:r>
            <a:r>
              <a:rPr lang="ko-KR" altLang="en-US" sz="1600" dirty="0">
                <a:solidFill>
                  <a:schemeClr val="bg1"/>
                </a:solidFill>
              </a:rPr>
              <a:t> </a:t>
            </a:r>
            <a:r>
              <a:rPr lang="ko-KR" altLang="en-US" sz="1600" dirty="0" err="1">
                <a:solidFill>
                  <a:schemeClr val="bg1"/>
                </a:solidFill>
              </a:rPr>
              <a:t>강민정</a:t>
            </a:r>
            <a:r>
              <a:rPr lang="ko-KR" altLang="en-US" sz="1600" dirty="0">
                <a:solidFill>
                  <a:schemeClr val="bg1"/>
                </a:solidFill>
              </a:rPr>
              <a:t> </a:t>
            </a:r>
            <a:r>
              <a:rPr lang="ko-KR" altLang="en-US" sz="1600" dirty="0" err="1">
                <a:solidFill>
                  <a:schemeClr val="bg1"/>
                </a:solidFill>
              </a:rPr>
              <a:t>방병제</a:t>
            </a:r>
            <a:r>
              <a:rPr lang="ko-KR" altLang="en-US" sz="1600" dirty="0">
                <a:solidFill>
                  <a:schemeClr val="bg1"/>
                </a:solidFill>
              </a:rPr>
              <a:t> </a:t>
            </a:r>
            <a:r>
              <a:rPr lang="ko-KR" altLang="en-US" sz="1600" dirty="0" err="1">
                <a:solidFill>
                  <a:schemeClr val="bg1"/>
                </a:solidFill>
              </a:rPr>
              <a:t>손동기</a:t>
            </a:r>
            <a:r>
              <a:rPr lang="ko-KR" altLang="en-US" sz="1600" dirty="0">
                <a:solidFill>
                  <a:schemeClr val="bg1"/>
                </a:solidFill>
              </a:rPr>
              <a:t> 최윤호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101600" y="158119"/>
            <a:ext cx="125884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 err="1">
                <a:solidFill>
                  <a:schemeClr val="bg1"/>
                </a:solidFill>
              </a:rPr>
              <a:t>BeautifulAnts</a:t>
            </a:r>
            <a:endParaRPr lang="ko-KR" altLang="en-US" sz="1400" dirty="0">
              <a:solidFill>
                <a:schemeClr val="bg1"/>
              </a:solidFill>
            </a:endParaRPr>
          </a:p>
        </p:txBody>
      </p:sp>
      <p:cxnSp>
        <p:nvCxnSpPr>
          <p:cNvPr id="7" name="직선 연결선 6"/>
          <p:cNvCxnSpPr/>
          <p:nvPr/>
        </p:nvCxnSpPr>
        <p:spPr>
          <a:xfrm>
            <a:off x="139700" y="491296"/>
            <a:ext cx="19939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9715499" y="6505575"/>
            <a:ext cx="2406429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800" dirty="0">
                <a:solidFill>
                  <a:schemeClr val="bg1"/>
                </a:solidFill>
                <a:latin typeface="+mn-ea"/>
              </a:rPr>
              <a:t>Copyrightⓒ. Saebyeol Yu. All Rights Reserved.</a:t>
            </a:r>
            <a:endParaRPr lang="ko-KR" altLang="en-US" sz="800" dirty="0">
              <a:solidFill>
                <a:schemeClr val="bg1"/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23998608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그룹 2"/>
          <p:cNvGrpSpPr/>
          <p:nvPr/>
        </p:nvGrpSpPr>
        <p:grpSpPr>
          <a:xfrm>
            <a:off x="8117036" y="513343"/>
            <a:ext cx="3656577" cy="3695738"/>
            <a:chOff x="8307536" y="513343"/>
            <a:chExt cx="3656577" cy="3695738"/>
          </a:xfrm>
        </p:grpSpPr>
        <p:sp>
          <p:nvSpPr>
            <p:cNvPr id="8" name="이등변 삼각형 7"/>
            <p:cNvSpPr/>
            <p:nvPr/>
          </p:nvSpPr>
          <p:spPr>
            <a:xfrm rot="5400000">
              <a:off x="10712131" y="832233"/>
              <a:ext cx="1344721" cy="1159242"/>
            </a:xfrm>
            <a:prstGeom prst="triangle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" name="이등변 삼각형 8"/>
            <p:cNvSpPr/>
            <p:nvPr/>
          </p:nvSpPr>
          <p:spPr>
            <a:xfrm rot="16200000" flipH="1">
              <a:off x="9326503" y="606083"/>
              <a:ext cx="1344721" cy="1159242"/>
            </a:xfrm>
            <a:prstGeom prst="triangl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" name="이등변 삼각형 9"/>
            <p:cNvSpPr/>
            <p:nvPr/>
          </p:nvSpPr>
          <p:spPr>
            <a:xfrm rot="5400000">
              <a:off x="9574196" y="1657339"/>
              <a:ext cx="1344721" cy="1159242"/>
            </a:xfrm>
            <a:prstGeom prst="triangle">
              <a:avLst/>
            </a:prstGeom>
            <a:solidFill>
              <a:schemeClr val="accent3"/>
            </a:solidFill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" name="이등변 삼각형 11"/>
            <p:cNvSpPr/>
            <p:nvPr/>
          </p:nvSpPr>
          <p:spPr>
            <a:xfrm rot="16200000">
              <a:off x="9812602" y="2403102"/>
              <a:ext cx="1344720" cy="1159242"/>
            </a:xfrm>
            <a:prstGeom prst="triangle">
              <a:avLst/>
            </a:prstGeom>
            <a:solidFill>
              <a:schemeClr val="bg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" name="이등변 삼각형 12"/>
            <p:cNvSpPr/>
            <p:nvPr/>
          </p:nvSpPr>
          <p:spPr>
            <a:xfrm rot="5400000" flipH="1">
              <a:off x="9232981" y="2957100"/>
              <a:ext cx="1344720" cy="1159242"/>
            </a:xfrm>
            <a:prstGeom prst="triangl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" name="이등변 삼각형 13"/>
            <p:cNvSpPr/>
            <p:nvPr/>
          </p:nvSpPr>
          <p:spPr>
            <a:xfrm rot="16200000">
              <a:off x="8214797" y="1555441"/>
              <a:ext cx="1344720" cy="1159242"/>
            </a:xfrm>
            <a:prstGeom prst="triangle">
              <a:avLst/>
            </a:prstGeom>
            <a:solidFill>
              <a:schemeClr val="accent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2" name="그룹 1"/>
          <p:cNvGrpSpPr/>
          <p:nvPr/>
        </p:nvGrpSpPr>
        <p:grpSpPr>
          <a:xfrm>
            <a:off x="583464" y="3541759"/>
            <a:ext cx="5680658" cy="769441"/>
            <a:chOff x="510077" y="2691080"/>
            <a:chExt cx="5680658" cy="769441"/>
          </a:xfrm>
        </p:grpSpPr>
        <p:sp>
          <p:nvSpPr>
            <p:cNvPr id="18" name="TextBox 17"/>
            <p:cNvSpPr txBox="1"/>
            <p:nvPr/>
          </p:nvSpPr>
          <p:spPr>
            <a:xfrm>
              <a:off x="510077" y="2691080"/>
              <a:ext cx="4958409" cy="76944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4400" b="1" spc="-150" dirty="0">
                  <a:solidFill>
                    <a:schemeClr val="bg1">
                      <a:alpha val="70000"/>
                    </a:schemeClr>
                  </a:solidFill>
                  <a:latin typeface="+mj-lt"/>
                  <a:ea typeface="THE명품고딕L" panose="02020603020101020101" pitchFamily="18" charset="-127"/>
                </a:rPr>
                <a:t>데이터 처리 및 저장</a:t>
              </a:r>
            </a:p>
          </p:txBody>
        </p:sp>
        <p:sp>
          <p:nvSpPr>
            <p:cNvPr id="21" name="TextBox 20"/>
            <p:cNvSpPr txBox="1"/>
            <p:nvPr/>
          </p:nvSpPr>
          <p:spPr>
            <a:xfrm>
              <a:off x="1232326" y="2691080"/>
              <a:ext cx="4958409" cy="76944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4400" b="1" spc="-150" dirty="0">
                  <a:solidFill>
                    <a:schemeClr val="tx1">
                      <a:lumMod val="20000"/>
                      <a:lumOff val="80000"/>
                      <a:alpha val="10000"/>
                    </a:schemeClr>
                  </a:solidFill>
                  <a:latin typeface="+mj-lt"/>
                  <a:ea typeface="THE명품고딕L" panose="02020603020101020101" pitchFamily="18" charset="-127"/>
                </a:rPr>
                <a:t>데이터 처리 및 저장</a:t>
              </a:r>
              <a:endParaRPr lang="en-US" altLang="ko-KR" sz="4400" b="1" spc="-150" dirty="0">
                <a:solidFill>
                  <a:schemeClr val="tx1">
                    <a:lumMod val="20000"/>
                    <a:lumOff val="80000"/>
                    <a:alpha val="10000"/>
                  </a:schemeClr>
                </a:solidFill>
                <a:latin typeface="+mj-lt"/>
                <a:ea typeface="THE명품고딕L" panose="02020603020101020101" pitchFamily="18" charset="-127"/>
              </a:endParaRPr>
            </a:p>
          </p:txBody>
        </p:sp>
      </p:grpSp>
      <p:sp>
        <p:nvSpPr>
          <p:cNvPr id="11" name="TextBox 10"/>
          <p:cNvSpPr txBox="1"/>
          <p:nvPr/>
        </p:nvSpPr>
        <p:spPr>
          <a:xfrm>
            <a:off x="527769" y="2211262"/>
            <a:ext cx="3103735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8000" b="1" spc="-150" dirty="0">
                <a:solidFill>
                  <a:schemeClr val="accent2">
                    <a:lumMod val="60000"/>
                    <a:lumOff val="40000"/>
                    <a:alpha val="70000"/>
                  </a:schemeClr>
                </a:solidFill>
                <a:latin typeface="+mj-lt"/>
                <a:ea typeface="THE명품고딕L" panose="02020603020101020101" pitchFamily="18" charset="-127"/>
              </a:rPr>
              <a:t>Part 3.</a:t>
            </a:r>
            <a:endParaRPr lang="ko-KR" altLang="en-US" sz="8000" b="1" spc="-150" dirty="0">
              <a:solidFill>
                <a:schemeClr val="accent2">
                  <a:lumMod val="60000"/>
                  <a:lumOff val="40000"/>
                  <a:alpha val="70000"/>
                </a:schemeClr>
              </a:solidFill>
              <a:latin typeface="+mj-lt"/>
              <a:ea typeface="THE명품고딕L" panose="02020603020101020101" pitchFamily="18" charset="-127"/>
            </a:endParaRPr>
          </a:p>
        </p:txBody>
      </p:sp>
      <p:cxnSp>
        <p:nvCxnSpPr>
          <p:cNvPr id="5" name="직선 연결선 4"/>
          <p:cNvCxnSpPr/>
          <p:nvPr/>
        </p:nvCxnSpPr>
        <p:spPr>
          <a:xfrm>
            <a:off x="635000" y="3429236"/>
            <a:ext cx="5080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9715499" y="6505575"/>
            <a:ext cx="2406429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800" dirty="0">
                <a:solidFill>
                  <a:schemeClr val="bg1"/>
                </a:solidFill>
                <a:latin typeface="+mn-ea"/>
              </a:rPr>
              <a:t>Copyrightⓒ. Saebyeol Yu. All Rights Reserved.</a:t>
            </a:r>
            <a:endParaRPr lang="ko-KR" altLang="en-US" sz="800" dirty="0">
              <a:solidFill>
                <a:schemeClr val="bg1"/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93852471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표 5">
            <a:extLst>
              <a:ext uri="{FF2B5EF4-FFF2-40B4-BE49-F238E27FC236}">
                <a16:creationId xmlns:a16="http://schemas.microsoft.com/office/drawing/2014/main" id="{59EC5363-89A0-524E-A046-B6E3A589EEC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55858311"/>
              </p:ext>
            </p:extLst>
          </p:nvPr>
        </p:nvGraphicFramePr>
        <p:xfrm>
          <a:off x="398584" y="1309561"/>
          <a:ext cx="11305736" cy="483628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68041">
                  <a:extLst>
                    <a:ext uri="{9D8B030D-6E8A-4147-A177-3AD203B41FA5}">
                      <a16:colId xmlns:a16="http://schemas.microsoft.com/office/drawing/2014/main" val="3354724806"/>
                    </a:ext>
                  </a:extLst>
                </a:gridCol>
                <a:gridCol w="3208090">
                  <a:extLst>
                    <a:ext uri="{9D8B030D-6E8A-4147-A177-3AD203B41FA5}">
                      <a16:colId xmlns:a16="http://schemas.microsoft.com/office/drawing/2014/main" val="436939893"/>
                    </a:ext>
                  </a:extLst>
                </a:gridCol>
                <a:gridCol w="1270151">
                  <a:extLst>
                    <a:ext uri="{9D8B030D-6E8A-4147-A177-3AD203B41FA5}">
                      <a16:colId xmlns:a16="http://schemas.microsoft.com/office/drawing/2014/main" val="1346219010"/>
                    </a:ext>
                  </a:extLst>
                </a:gridCol>
                <a:gridCol w="4359454">
                  <a:extLst>
                    <a:ext uri="{9D8B030D-6E8A-4147-A177-3AD203B41FA5}">
                      <a16:colId xmlns:a16="http://schemas.microsoft.com/office/drawing/2014/main" val="874550859"/>
                    </a:ext>
                  </a:extLst>
                </a:gridCol>
              </a:tblGrid>
              <a:tr h="582388">
                <a:tc>
                  <a:txBody>
                    <a:bodyPr/>
                    <a:lstStyle/>
                    <a:p>
                      <a:pPr algn="ctr"/>
                      <a:r>
                        <a:rPr lang="ko-Kore-KR" altLang="en-US" sz="1800" dirty="0"/>
                        <a:t>출처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ore-KR" altLang="en-US" sz="1800" dirty="0"/>
                        <a:t>데이터</a:t>
                      </a:r>
                      <a:r>
                        <a:rPr lang="ko-KR" altLang="en-US" sz="1800" dirty="0"/>
                        <a:t> 이름</a:t>
                      </a:r>
                      <a:endParaRPr lang="ko-Kore-KR" altLang="en-US" sz="18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ore-KR" altLang="en-US" sz="1800" dirty="0"/>
                        <a:t>제공</a:t>
                      </a:r>
                      <a:r>
                        <a:rPr lang="ko-KR" altLang="en-US" sz="1800" dirty="0"/>
                        <a:t> 형태</a:t>
                      </a:r>
                      <a:endParaRPr lang="ko-Kore-KR" altLang="en-US" sz="18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ore-KR" altLang="en-US" sz="1800" dirty="0"/>
                        <a:t>요약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74939539"/>
                  </a:ext>
                </a:extLst>
              </a:tr>
              <a:tr h="959227"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자체제작 및 </a:t>
                      </a:r>
                      <a:r>
                        <a:rPr lang="ko-KR" altLang="en-US" sz="18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크롤링</a:t>
                      </a:r>
                      <a:endParaRPr lang="en-US" altLang="ko-Kore-KR" sz="1800" dirty="0">
                        <a:effectLst/>
                        <a:latin typeface="+mn-ea"/>
                        <a:ea typeface="+mn-ea"/>
                      </a:endParaRPr>
                    </a:p>
                  </a:txBody>
                  <a:tcPr marL="95250" marR="95250" marT="95250" marB="95250" anchor="ctr"/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뉴스 기사 데이터</a:t>
                      </a:r>
                      <a:endParaRPr lang="ko-KR" altLang="en-US" sz="1800" dirty="0">
                        <a:effectLst/>
                        <a:latin typeface="+mn-ea"/>
                        <a:ea typeface="+mn-ea"/>
                      </a:endParaRPr>
                    </a:p>
                  </a:txBody>
                  <a:tcPr marL="95250" marR="95250" marT="95250" marB="95250" anchor="ctr"/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csv</a:t>
                      </a:r>
                      <a:endParaRPr lang="en-US" sz="1800" dirty="0">
                        <a:effectLst/>
                        <a:latin typeface="+mn-ea"/>
                        <a:ea typeface="+mn-ea"/>
                      </a:endParaRPr>
                    </a:p>
                  </a:txBody>
                  <a:tcPr marL="95250" marR="95250" marT="95250" marB="9525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ore-KR" altLang="en-US" sz="1800" dirty="0"/>
                        <a:t>날짜</a:t>
                      </a:r>
                      <a:r>
                        <a:rPr lang="en-US" altLang="ko-Kore-KR" sz="1800" dirty="0"/>
                        <a:t>, </a:t>
                      </a:r>
                      <a:r>
                        <a:rPr lang="ko-KR" altLang="en-US" sz="1800" dirty="0"/>
                        <a:t>단어 수</a:t>
                      </a:r>
                      <a:r>
                        <a:rPr lang="en-US" altLang="ko-KR" sz="1800" dirty="0"/>
                        <a:t>(</a:t>
                      </a:r>
                      <a:r>
                        <a:rPr lang="en-US" altLang="ko-KR" sz="1800" dirty="0" err="1"/>
                        <a:t>nwords</a:t>
                      </a:r>
                      <a:r>
                        <a:rPr lang="en-US" altLang="ko-KR" sz="1800" dirty="0"/>
                        <a:t>)</a:t>
                      </a:r>
                      <a:r>
                        <a:rPr lang="en-US" altLang="ko-Kore-KR" sz="1800" dirty="0"/>
                        <a:t>,</a:t>
                      </a:r>
                    </a:p>
                    <a:p>
                      <a:pPr algn="ctr"/>
                      <a:r>
                        <a:rPr lang="ko-KR" altLang="en-US" sz="1800" dirty="0"/>
                        <a:t>긍정 단어 수</a:t>
                      </a:r>
                      <a:r>
                        <a:rPr lang="en-US" altLang="ko-KR" sz="1800" dirty="0"/>
                        <a:t>(</a:t>
                      </a:r>
                      <a:r>
                        <a:rPr lang="en-US" altLang="ko-KR" sz="1800" dirty="0" err="1"/>
                        <a:t>npos</a:t>
                      </a:r>
                      <a:r>
                        <a:rPr lang="en-US" altLang="ko-KR" sz="1800" dirty="0"/>
                        <a:t>)</a:t>
                      </a:r>
                      <a:r>
                        <a:rPr lang="en-US" altLang="ko-Kore-KR" sz="1800" dirty="0"/>
                        <a:t>, </a:t>
                      </a:r>
                      <a:r>
                        <a:rPr lang="ko-KR" altLang="en-US" sz="1800" dirty="0"/>
                        <a:t>부정 단어 수</a:t>
                      </a:r>
                      <a:r>
                        <a:rPr lang="en-US" altLang="ko-KR" sz="1800" dirty="0"/>
                        <a:t>(</a:t>
                      </a:r>
                      <a:r>
                        <a:rPr lang="en-US" altLang="ko-Kore-KR" sz="1800" dirty="0" err="1"/>
                        <a:t>nneg</a:t>
                      </a:r>
                      <a:r>
                        <a:rPr lang="en-US" altLang="ko-KR" sz="1800" dirty="0"/>
                        <a:t>)</a:t>
                      </a:r>
                      <a:endParaRPr lang="ko-Kore-KR" altLang="en-US" sz="18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120209102"/>
                  </a:ext>
                </a:extLst>
              </a:tr>
              <a:tr h="805065"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800" dirty="0">
                          <a:effectLst/>
                          <a:latin typeface="+mn-ea"/>
                          <a:ea typeface="+mn-ea"/>
                        </a:rPr>
                        <a:t>대학교</a:t>
                      </a:r>
                      <a:endParaRPr lang="en-US" altLang="ko-Kore-KR" sz="1800" dirty="0">
                        <a:effectLst/>
                        <a:latin typeface="+mn-ea"/>
                        <a:ea typeface="+mn-ea"/>
                      </a:endParaRPr>
                    </a:p>
                  </a:txBody>
                  <a:tcPr marL="95250" marR="95250" marT="95250" marB="95250" anchor="ctr"/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800" dirty="0">
                          <a:effectLst/>
                          <a:latin typeface="+mn-ea"/>
                          <a:ea typeface="+mn-ea"/>
                        </a:rPr>
                        <a:t>주식 단어 사전</a:t>
                      </a:r>
                    </a:p>
                  </a:txBody>
                  <a:tcPr marL="95250" marR="95250" marT="95250" marB="95250" anchor="ctr"/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  <a:latin typeface="+mn-ea"/>
                          <a:ea typeface="+mn-ea"/>
                        </a:rPr>
                        <a:t>csv</a:t>
                      </a:r>
                    </a:p>
                  </a:txBody>
                  <a:tcPr marL="95250" marR="95250" marT="95250" marB="9525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800" dirty="0"/>
                        <a:t>85000</a:t>
                      </a:r>
                      <a:r>
                        <a:rPr lang="ko-KR" altLang="en-US" sz="1800" dirty="0"/>
                        <a:t>개의 </a:t>
                      </a:r>
                      <a:r>
                        <a:rPr lang="ko-KR" altLang="en-US" sz="1800" dirty="0" err="1"/>
                        <a:t>주식단어</a:t>
                      </a:r>
                      <a:r>
                        <a:rPr lang="ko-KR" altLang="en-US" sz="1800" dirty="0"/>
                        <a:t> 수 와 </a:t>
                      </a:r>
                      <a:r>
                        <a:rPr lang="ko-KR" altLang="en-US" sz="1800" dirty="0" err="1"/>
                        <a:t>단어마다의</a:t>
                      </a:r>
                      <a:r>
                        <a:rPr lang="ko-KR" altLang="en-US" sz="1800" dirty="0"/>
                        <a:t> 점수</a:t>
                      </a:r>
                      <a:endParaRPr lang="ko-Kore-KR" altLang="en-US" sz="18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70448323"/>
                  </a:ext>
                </a:extLst>
              </a:tr>
              <a:tr h="805065">
                <a:tc>
                  <a:txBody>
                    <a:bodyPr/>
                    <a:lstStyle/>
                    <a:p>
                      <a:pPr marL="0" marR="0" lvl="0" indent="0" algn="ctr" defTabSz="914400" rtl="0" eaLnBrk="1" fontAlgn="t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ore-KR" sz="18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Quandl</a:t>
                      </a:r>
                      <a:r>
                        <a:rPr lang="en-US" altLang="ko-Kore-KR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 API</a:t>
                      </a:r>
                      <a:endParaRPr lang="en-US" altLang="ko-Kore-KR" sz="1800" dirty="0">
                        <a:effectLst/>
                        <a:latin typeface="+mn-ea"/>
                        <a:ea typeface="+mn-ea"/>
                      </a:endParaRPr>
                    </a:p>
                  </a:txBody>
                  <a:tcPr marL="95250" marR="95250" marT="95250" marB="9525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t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산업별 주가 데이터</a:t>
                      </a:r>
                      <a:endParaRPr lang="ko-KR" altLang="en-US" sz="1800" dirty="0">
                        <a:effectLst/>
                        <a:latin typeface="+mn-ea"/>
                        <a:ea typeface="+mn-ea"/>
                      </a:endParaRPr>
                    </a:p>
                  </a:txBody>
                  <a:tcPr marL="95250" marR="95250" marT="95250" marB="95250" anchor="ctr"/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csv</a:t>
                      </a:r>
                      <a:endParaRPr lang="en-US" sz="1800" dirty="0">
                        <a:effectLst/>
                        <a:latin typeface="+mn-ea"/>
                        <a:ea typeface="+mn-ea"/>
                      </a:endParaRPr>
                    </a:p>
                  </a:txBody>
                  <a:tcPr marL="95250" marR="95250" marT="95250" marB="9525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ore-KR" altLang="en-US" sz="1800" dirty="0"/>
                        <a:t>날짜</a:t>
                      </a:r>
                      <a:r>
                        <a:rPr lang="en-US" altLang="ko-Kore-KR" sz="1800" dirty="0"/>
                        <a:t>,</a:t>
                      </a:r>
                      <a:r>
                        <a:rPr lang="ko-KR" altLang="en-US" sz="1800" dirty="0"/>
                        <a:t> </a:t>
                      </a:r>
                      <a:r>
                        <a:rPr lang="en-US" altLang="ko-KR" sz="1800" dirty="0"/>
                        <a:t>SPY </a:t>
                      </a:r>
                      <a:r>
                        <a:rPr lang="ko-KR" altLang="en-US" sz="1800" dirty="0"/>
                        <a:t>주가</a:t>
                      </a:r>
                      <a:endParaRPr lang="ko-Kore-KR" altLang="en-US" sz="18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59373828"/>
                  </a:ext>
                </a:extLst>
              </a:tr>
              <a:tr h="879476"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Yahoo Finance API</a:t>
                      </a:r>
                      <a:endParaRPr lang="en-US" sz="1800" dirty="0">
                        <a:effectLst/>
                        <a:latin typeface="+mn-ea"/>
                        <a:ea typeface="+mn-ea"/>
                      </a:endParaRPr>
                    </a:p>
                  </a:txBody>
                  <a:tcPr marL="95250" marR="95250" marT="95250" marB="95250" anchor="ctr"/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ETF </a:t>
                      </a:r>
                      <a:r>
                        <a:rPr lang="ko-KR" alt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주가 데이터</a:t>
                      </a:r>
                      <a:endParaRPr lang="ko-KR" altLang="en-US" sz="1800" dirty="0">
                        <a:effectLst/>
                        <a:latin typeface="+mn-ea"/>
                        <a:ea typeface="+mn-ea"/>
                      </a:endParaRPr>
                    </a:p>
                  </a:txBody>
                  <a:tcPr marL="95250" marR="95250" marT="95250" marB="95250" anchor="ctr"/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csv</a:t>
                      </a:r>
                      <a:endParaRPr lang="en-US" sz="1800" dirty="0">
                        <a:effectLst/>
                        <a:latin typeface="+mn-ea"/>
                        <a:ea typeface="+mn-ea"/>
                      </a:endParaRPr>
                    </a:p>
                  </a:txBody>
                  <a:tcPr marL="95250" marR="95250" marT="95250" marB="9525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800" dirty="0"/>
                        <a:t>날짜</a:t>
                      </a:r>
                      <a:r>
                        <a:rPr lang="en-US" altLang="ko-KR" sz="1800" dirty="0"/>
                        <a:t>,</a:t>
                      </a:r>
                      <a:r>
                        <a:rPr lang="ko-KR" altLang="en-US" sz="1800" dirty="0"/>
                        <a:t> </a:t>
                      </a:r>
                      <a:r>
                        <a:rPr lang="en-US" altLang="ko-KR" sz="1800" dirty="0"/>
                        <a:t>ETF </a:t>
                      </a:r>
                      <a:r>
                        <a:rPr lang="ko-KR" altLang="en-US" sz="1800" dirty="0"/>
                        <a:t>주가</a:t>
                      </a:r>
                      <a:endParaRPr lang="ko-Kore-KR" altLang="en-US" sz="18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04440406"/>
                  </a:ext>
                </a:extLst>
              </a:tr>
              <a:tr h="805065"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Alpha_vantage</a:t>
                      </a:r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 API</a:t>
                      </a:r>
                      <a:endParaRPr lang="en-US" sz="1800" dirty="0">
                        <a:effectLst/>
                        <a:latin typeface="+mn-ea"/>
                        <a:ea typeface="+mn-ea"/>
                      </a:endParaRPr>
                    </a:p>
                  </a:txBody>
                  <a:tcPr marL="95250" marR="95250" marT="95250" marB="95250" anchor="ctr"/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SPY </a:t>
                      </a:r>
                      <a:r>
                        <a:rPr lang="ko-KR" alt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주가 데이터</a:t>
                      </a:r>
                      <a:endParaRPr lang="ko-KR" altLang="en-US" sz="1800" dirty="0">
                        <a:effectLst/>
                        <a:latin typeface="+mn-ea"/>
                        <a:ea typeface="+mn-ea"/>
                      </a:endParaRPr>
                    </a:p>
                  </a:txBody>
                  <a:tcPr marL="95250" marR="95250" marT="95250" marB="95250" anchor="ctr"/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csv</a:t>
                      </a:r>
                      <a:endParaRPr lang="en-US" sz="1800" dirty="0">
                        <a:effectLst/>
                        <a:latin typeface="+mn-ea"/>
                        <a:ea typeface="+mn-ea"/>
                      </a:endParaRPr>
                    </a:p>
                  </a:txBody>
                  <a:tcPr marL="95250" marR="95250" marT="95250" marB="9525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ore-KR" altLang="en-US" sz="1800" dirty="0"/>
                        <a:t>날짜</a:t>
                      </a:r>
                      <a:r>
                        <a:rPr lang="en-US" altLang="ko-Kore-KR" sz="1800" dirty="0"/>
                        <a:t>,</a:t>
                      </a:r>
                      <a:r>
                        <a:rPr lang="ko-KR" altLang="en-US" sz="1800" dirty="0"/>
                        <a:t> 기업별 주식 마감 가격</a:t>
                      </a:r>
                      <a:endParaRPr lang="ko-Kore-KR" altLang="en-US" sz="18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074024654"/>
                  </a:ext>
                </a:extLst>
              </a:tr>
            </a:tbl>
          </a:graphicData>
        </a:graphic>
      </p:graphicFrame>
      <p:cxnSp>
        <p:nvCxnSpPr>
          <p:cNvPr id="105" name="직선 연결선 22">
            <a:extLst>
              <a:ext uri="{FF2B5EF4-FFF2-40B4-BE49-F238E27FC236}">
                <a16:creationId xmlns:a16="http://schemas.microsoft.com/office/drawing/2014/main" id="{C770E578-57F5-AA4E-9F6D-49556E8376B8}"/>
              </a:ext>
            </a:extLst>
          </p:cNvPr>
          <p:cNvCxnSpPr/>
          <p:nvPr/>
        </p:nvCxnSpPr>
        <p:spPr>
          <a:xfrm>
            <a:off x="139700" y="491296"/>
            <a:ext cx="1993900" cy="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6" name="TextBox 105">
            <a:extLst>
              <a:ext uri="{FF2B5EF4-FFF2-40B4-BE49-F238E27FC236}">
                <a16:creationId xmlns:a16="http://schemas.microsoft.com/office/drawing/2014/main" id="{8632D756-6407-DD4E-ADA3-389C1305460E}"/>
              </a:ext>
            </a:extLst>
          </p:cNvPr>
          <p:cNvSpPr txBox="1"/>
          <p:nvPr/>
        </p:nvSpPr>
        <p:spPr>
          <a:xfrm>
            <a:off x="886674" y="588588"/>
            <a:ext cx="14029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rgbClr val="74AA9E"/>
                </a:solidFill>
              </a:rPr>
              <a:t>데이터 명세</a:t>
            </a:r>
          </a:p>
        </p:txBody>
      </p:sp>
    </p:spTree>
    <p:extLst>
      <p:ext uri="{BB962C8B-B14F-4D97-AF65-F5344CB8AC3E}">
        <p14:creationId xmlns:p14="http://schemas.microsoft.com/office/powerpoint/2010/main" val="291791311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그림 11" descr="테이블이(가) 표시된 사진&#10;&#10;자동 생성된 설명">
            <a:extLst>
              <a:ext uri="{FF2B5EF4-FFF2-40B4-BE49-F238E27FC236}">
                <a16:creationId xmlns:a16="http://schemas.microsoft.com/office/drawing/2014/main" id="{EB28D5AE-0DCB-5D48-9ED8-F50FFBEF40A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58666" y="3915730"/>
            <a:ext cx="3358743" cy="2331927"/>
          </a:xfrm>
          <a:prstGeom prst="rect">
            <a:avLst/>
          </a:prstGeom>
        </p:spPr>
      </p:pic>
      <p:cxnSp>
        <p:nvCxnSpPr>
          <p:cNvPr id="105" name="직선 연결선 22">
            <a:extLst>
              <a:ext uri="{FF2B5EF4-FFF2-40B4-BE49-F238E27FC236}">
                <a16:creationId xmlns:a16="http://schemas.microsoft.com/office/drawing/2014/main" id="{C770E578-57F5-AA4E-9F6D-49556E8376B8}"/>
              </a:ext>
            </a:extLst>
          </p:cNvPr>
          <p:cNvCxnSpPr/>
          <p:nvPr/>
        </p:nvCxnSpPr>
        <p:spPr>
          <a:xfrm>
            <a:off x="139700" y="491296"/>
            <a:ext cx="1993900" cy="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6" name="TextBox 105">
            <a:extLst>
              <a:ext uri="{FF2B5EF4-FFF2-40B4-BE49-F238E27FC236}">
                <a16:creationId xmlns:a16="http://schemas.microsoft.com/office/drawing/2014/main" id="{8632D756-6407-DD4E-ADA3-389C1305460E}"/>
              </a:ext>
            </a:extLst>
          </p:cNvPr>
          <p:cNvSpPr txBox="1"/>
          <p:nvPr/>
        </p:nvSpPr>
        <p:spPr>
          <a:xfrm>
            <a:off x="401149" y="617268"/>
            <a:ext cx="32944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fontAlgn="t"/>
            <a:r>
              <a:rPr lang="ko-KR" altLang="en-US" dirty="0">
                <a:solidFill>
                  <a:srgbClr val="B5DADA"/>
                </a:solidFill>
                <a:latin typeface="+mn-ea"/>
              </a:rPr>
              <a:t>뉴스 기사</a:t>
            </a:r>
            <a:r>
              <a:rPr lang="en-US" altLang="ko-KR" dirty="0">
                <a:solidFill>
                  <a:srgbClr val="B5DADA"/>
                </a:solidFill>
                <a:latin typeface="+mn-ea"/>
              </a:rPr>
              <a:t> + </a:t>
            </a:r>
            <a:r>
              <a:rPr lang="ko-KR" altLang="en-US" dirty="0" err="1">
                <a:solidFill>
                  <a:srgbClr val="B5DADA"/>
                </a:solidFill>
                <a:latin typeface="+mn-ea"/>
              </a:rPr>
              <a:t>단어사전</a:t>
            </a:r>
            <a:r>
              <a:rPr lang="ko-KR" altLang="en-US" dirty="0">
                <a:solidFill>
                  <a:srgbClr val="B5DADA"/>
                </a:solidFill>
                <a:latin typeface="+mn-ea"/>
              </a:rPr>
              <a:t> 데이터</a:t>
            </a:r>
          </a:p>
        </p:txBody>
      </p:sp>
      <p:pic>
        <p:nvPicPr>
          <p:cNvPr id="3" name="그림 2" descr="테이블이(가) 표시된 사진&#10;&#10;자동 생성된 설명">
            <a:extLst>
              <a:ext uri="{FF2B5EF4-FFF2-40B4-BE49-F238E27FC236}">
                <a16:creationId xmlns:a16="http://schemas.microsoft.com/office/drawing/2014/main" id="{4A71A08B-DF3A-2540-9E62-5D3770311FBE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1666" b="47982"/>
          <a:stretch/>
        </p:blipFill>
        <p:spPr>
          <a:xfrm>
            <a:off x="448273" y="3900661"/>
            <a:ext cx="2938795" cy="2188424"/>
          </a:xfrm>
          <a:prstGeom prst="rect">
            <a:avLst/>
          </a:prstGeom>
        </p:spPr>
      </p:pic>
      <p:graphicFrame>
        <p:nvGraphicFramePr>
          <p:cNvPr id="7" name="표 6">
            <a:extLst>
              <a:ext uri="{FF2B5EF4-FFF2-40B4-BE49-F238E27FC236}">
                <a16:creationId xmlns:a16="http://schemas.microsoft.com/office/drawing/2014/main" id="{72D816EA-4825-CE46-B556-ABCF6E5904E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87724354"/>
              </p:ext>
            </p:extLst>
          </p:nvPr>
        </p:nvGraphicFramePr>
        <p:xfrm>
          <a:off x="601722" y="1166687"/>
          <a:ext cx="10988554" cy="215146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398800">
                  <a:extLst>
                    <a:ext uri="{9D8B030D-6E8A-4147-A177-3AD203B41FA5}">
                      <a16:colId xmlns:a16="http://schemas.microsoft.com/office/drawing/2014/main" val="3354724806"/>
                    </a:ext>
                  </a:extLst>
                </a:gridCol>
                <a:gridCol w="3118087">
                  <a:extLst>
                    <a:ext uri="{9D8B030D-6E8A-4147-A177-3AD203B41FA5}">
                      <a16:colId xmlns:a16="http://schemas.microsoft.com/office/drawing/2014/main" val="436939893"/>
                    </a:ext>
                  </a:extLst>
                </a:gridCol>
                <a:gridCol w="1234517">
                  <a:extLst>
                    <a:ext uri="{9D8B030D-6E8A-4147-A177-3AD203B41FA5}">
                      <a16:colId xmlns:a16="http://schemas.microsoft.com/office/drawing/2014/main" val="1346219010"/>
                    </a:ext>
                  </a:extLst>
                </a:gridCol>
                <a:gridCol w="4237150">
                  <a:extLst>
                    <a:ext uri="{9D8B030D-6E8A-4147-A177-3AD203B41FA5}">
                      <a16:colId xmlns:a16="http://schemas.microsoft.com/office/drawing/2014/main" val="874550859"/>
                    </a:ext>
                  </a:extLst>
                </a:gridCol>
              </a:tblGrid>
              <a:tr h="237540">
                <a:tc>
                  <a:txBody>
                    <a:bodyPr/>
                    <a:lstStyle/>
                    <a:p>
                      <a:pPr algn="ctr"/>
                      <a:r>
                        <a:rPr lang="ko-Kore-KR" altLang="en-US" sz="1100" dirty="0"/>
                        <a:t>출처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ore-KR" altLang="en-US" sz="1100" dirty="0"/>
                        <a:t>데이터</a:t>
                      </a:r>
                      <a:r>
                        <a:rPr lang="ko-KR" altLang="en-US" sz="1100" dirty="0"/>
                        <a:t> 이름</a:t>
                      </a:r>
                      <a:endParaRPr lang="ko-Kore-KR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ore-KR" altLang="en-US" sz="1100" dirty="0"/>
                        <a:t>제공</a:t>
                      </a:r>
                      <a:r>
                        <a:rPr lang="ko-KR" altLang="en-US" sz="1100" dirty="0"/>
                        <a:t> 형태</a:t>
                      </a:r>
                      <a:endParaRPr lang="ko-Kore-KR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ore-KR" altLang="en-US" sz="1100" dirty="0"/>
                        <a:t>요약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74939539"/>
                  </a:ext>
                </a:extLst>
              </a:tr>
              <a:tr h="328363"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자체제작 및 </a:t>
                      </a:r>
                      <a:r>
                        <a:rPr lang="ko-KR" altLang="en-US" sz="11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크롤링</a:t>
                      </a:r>
                      <a:endParaRPr lang="en-US" altLang="ko-Kore-KR" sz="1100" dirty="0">
                        <a:effectLst/>
                        <a:latin typeface="+mn-ea"/>
                        <a:ea typeface="+mn-ea"/>
                      </a:endParaRPr>
                    </a:p>
                  </a:txBody>
                  <a:tcPr marL="95250" marR="95250" marT="95250" marB="95250" anchor="ctr"/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뉴스 기사 데이터</a:t>
                      </a:r>
                      <a:endParaRPr lang="ko-KR" altLang="en-US" sz="1100" dirty="0">
                        <a:effectLst/>
                        <a:latin typeface="+mn-ea"/>
                        <a:ea typeface="+mn-ea"/>
                      </a:endParaRPr>
                    </a:p>
                  </a:txBody>
                  <a:tcPr marL="95250" marR="95250" marT="95250" marB="95250" anchor="ctr"/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csv</a:t>
                      </a:r>
                      <a:endParaRPr lang="en-US" sz="1100" dirty="0">
                        <a:effectLst/>
                        <a:latin typeface="+mn-ea"/>
                        <a:ea typeface="+mn-ea"/>
                      </a:endParaRPr>
                    </a:p>
                  </a:txBody>
                  <a:tcPr marL="95250" marR="95250" marT="95250" marB="9525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ore-KR" altLang="en-US" sz="1100" dirty="0"/>
                        <a:t>날짜</a:t>
                      </a:r>
                      <a:r>
                        <a:rPr lang="en-US" altLang="ko-Kore-KR" sz="1100" dirty="0"/>
                        <a:t>, </a:t>
                      </a:r>
                      <a:r>
                        <a:rPr lang="ko-KR" altLang="en-US" sz="1100" dirty="0"/>
                        <a:t>단어 수</a:t>
                      </a:r>
                      <a:r>
                        <a:rPr lang="en-US" altLang="ko-KR" sz="1100" dirty="0"/>
                        <a:t>(</a:t>
                      </a:r>
                      <a:r>
                        <a:rPr lang="en-US" altLang="ko-KR" sz="1100" dirty="0" err="1"/>
                        <a:t>nwords</a:t>
                      </a:r>
                      <a:r>
                        <a:rPr lang="en-US" altLang="ko-KR" sz="1100" dirty="0"/>
                        <a:t>)</a:t>
                      </a:r>
                      <a:r>
                        <a:rPr lang="en-US" altLang="ko-Kore-KR" sz="1100" dirty="0"/>
                        <a:t>,</a:t>
                      </a:r>
                    </a:p>
                    <a:p>
                      <a:pPr algn="ctr"/>
                      <a:r>
                        <a:rPr lang="ko-KR" altLang="en-US" sz="1100" dirty="0"/>
                        <a:t>긍정 단어 수</a:t>
                      </a:r>
                      <a:r>
                        <a:rPr lang="en-US" altLang="ko-KR" sz="1100" dirty="0"/>
                        <a:t>(</a:t>
                      </a:r>
                      <a:r>
                        <a:rPr lang="en-US" altLang="ko-KR" sz="1100" dirty="0" err="1"/>
                        <a:t>npos</a:t>
                      </a:r>
                      <a:r>
                        <a:rPr lang="en-US" altLang="ko-KR" sz="1100" dirty="0"/>
                        <a:t>)</a:t>
                      </a:r>
                      <a:r>
                        <a:rPr lang="en-US" altLang="ko-Kore-KR" sz="1100" dirty="0"/>
                        <a:t>, </a:t>
                      </a:r>
                      <a:r>
                        <a:rPr lang="ko-KR" altLang="en-US" sz="1100" dirty="0"/>
                        <a:t>부정 단어 수</a:t>
                      </a:r>
                      <a:r>
                        <a:rPr lang="en-US" altLang="ko-KR" sz="1100" dirty="0"/>
                        <a:t>(</a:t>
                      </a:r>
                      <a:r>
                        <a:rPr lang="en-US" altLang="ko-Kore-KR" sz="1100" dirty="0" err="1"/>
                        <a:t>nneg</a:t>
                      </a:r>
                      <a:r>
                        <a:rPr lang="en-US" altLang="ko-KR" sz="1100" dirty="0"/>
                        <a:t>)</a:t>
                      </a:r>
                      <a:endParaRPr lang="ko-Kore-KR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120209102"/>
                  </a:ext>
                </a:extLst>
              </a:tr>
              <a:tr h="328363"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100" dirty="0">
                          <a:effectLst/>
                          <a:latin typeface="+mn-ea"/>
                          <a:ea typeface="+mn-ea"/>
                        </a:rPr>
                        <a:t>대학교</a:t>
                      </a:r>
                      <a:endParaRPr lang="en-US" altLang="ko-Kore-KR" sz="1100" dirty="0">
                        <a:effectLst/>
                        <a:latin typeface="+mn-ea"/>
                        <a:ea typeface="+mn-ea"/>
                      </a:endParaRPr>
                    </a:p>
                  </a:txBody>
                  <a:tcPr marL="95250" marR="95250" marT="95250" marB="95250" anchor="ctr"/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100" dirty="0">
                          <a:effectLst/>
                          <a:latin typeface="+mn-ea"/>
                          <a:ea typeface="+mn-ea"/>
                        </a:rPr>
                        <a:t>주식 단어 사전</a:t>
                      </a:r>
                    </a:p>
                  </a:txBody>
                  <a:tcPr marL="95250" marR="95250" marT="95250" marB="95250" anchor="ctr"/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effectLst/>
                          <a:latin typeface="+mn-ea"/>
                          <a:ea typeface="+mn-ea"/>
                        </a:rPr>
                        <a:t>csv</a:t>
                      </a:r>
                    </a:p>
                  </a:txBody>
                  <a:tcPr marL="95250" marR="95250" marT="95250" marB="9525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100" dirty="0"/>
                        <a:t>85000</a:t>
                      </a:r>
                      <a:r>
                        <a:rPr lang="ko-KR" altLang="en-US" sz="1100" dirty="0"/>
                        <a:t>개의 </a:t>
                      </a:r>
                      <a:r>
                        <a:rPr lang="ko-KR" altLang="en-US" sz="1100" dirty="0" err="1"/>
                        <a:t>주식단어</a:t>
                      </a:r>
                      <a:r>
                        <a:rPr lang="ko-KR" altLang="en-US" sz="1100" dirty="0"/>
                        <a:t> 수 와 </a:t>
                      </a:r>
                      <a:r>
                        <a:rPr lang="ko-KR" altLang="en-US" sz="1100" dirty="0" err="1"/>
                        <a:t>단어마다의</a:t>
                      </a:r>
                      <a:r>
                        <a:rPr lang="ko-KR" altLang="en-US" sz="1100" dirty="0"/>
                        <a:t> 점수</a:t>
                      </a:r>
                      <a:endParaRPr lang="ko-Kore-KR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70448323"/>
                  </a:ext>
                </a:extLst>
              </a:tr>
              <a:tr h="328363">
                <a:tc>
                  <a:txBody>
                    <a:bodyPr/>
                    <a:lstStyle/>
                    <a:p>
                      <a:pPr marL="0" marR="0" lvl="0" indent="0" algn="ctr" defTabSz="914400" rtl="0" eaLnBrk="1" fontAlgn="t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ore-KR" sz="11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Quandl</a:t>
                      </a:r>
                      <a:r>
                        <a:rPr lang="en-US" altLang="ko-Kore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 API</a:t>
                      </a:r>
                      <a:endParaRPr lang="en-US" altLang="ko-Kore-KR" sz="1100" dirty="0">
                        <a:effectLst/>
                        <a:latin typeface="+mn-ea"/>
                        <a:ea typeface="+mn-ea"/>
                      </a:endParaRPr>
                    </a:p>
                  </a:txBody>
                  <a:tcPr marL="95250" marR="95250" marT="95250" marB="9525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t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산업별 주가 데이터</a:t>
                      </a:r>
                      <a:endParaRPr lang="ko-KR" altLang="en-US" sz="1100" dirty="0">
                        <a:effectLst/>
                        <a:latin typeface="+mn-ea"/>
                        <a:ea typeface="+mn-ea"/>
                      </a:endParaRPr>
                    </a:p>
                  </a:txBody>
                  <a:tcPr marL="95250" marR="95250" marT="95250" marB="95250" anchor="ctr"/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csv</a:t>
                      </a:r>
                      <a:endParaRPr lang="en-US" sz="1100" dirty="0">
                        <a:effectLst/>
                        <a:latin typeface="+mn-ea"/>
                        <a:ea typeface="+mn-ea"/>
                      </a:endParaRPr>
                    </a:p>
                  </a:txBody>
                  <a:tcPr marL="95250" marR="95250" marT="95250" marB="9525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ore-KR" altLang="en-US" sz="1100" dirty="0"/>
                        <a:t>날짜</a:t>
                      </a:r>
                      <a:r>
                        <a:rPr lang="en-US" altLang="ko-Kore-KR" sz="1100" dirty="0"/>
                        <a:t>,</a:t>
                      </a:r>
                      <a:r>
                        <a:rPr lang="ko-KR" altLang="en-US" sz="1100" dirty="0"/>
                        <a:t> </a:t>
                      </a:r>
                      <a:r>
                        <a:rPr lang="en-US" altLang="ko-KR" sz="1100" dirty="0"/>
                        <a:t>SPY </a:t>
                      </a:r>
                      <a:r>
                        <a:rPr lang="ko-KR" altLang="en-US" sz="1100" dirty="0"/>
                        <a:t>주가</a:t>
                      </a:r>
                      <a:endParaRPr lang="ko-Kore-KR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59373828"/>
                  </a:ext>
                </a:extLst>
              </a:tr>
              <a:tr h="391242"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Yahoo Finance API</a:t>
                      </a:r>
                      <a:endParaRPr lang="en-US" sz="1100" dirty="0">
                        <a:effectLst/>
                        <a:latin typeface="+mn-ea"/>
                        <a:ea typeface="+mn-ea"/>
                      </a:endParaRPr>
                    </a:p>
                  </a:txBody>
                  <a:tcPr marL="95250" marR="95250" marT="95250" marB="95250" anchor="ctr"/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ETF </a:t>
                      </a:r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주가 데이터</a:t>
                      </a:r>
                      <a:endParaRPr lang="ko-KR" altLang="en-US" sz="1100" dirty="0">
                        <a:effectLst/>
                        <a:latin typeface="+mn-ea"/>
                        <a:ea typeface="+mn-ea"/>
                      </a:endParaRPr>
                    </a:p>
                  </a:txBody>
                  <a:tcPr marL="95250" marR="95250" marT="95250" marB="95250" anchor="ctr"/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csv</a:t>
                      </a:r>
                      <a:endParaRPr lang="en-US" sz="1100" dirty="0">
                        <a:effectLst/>
                        <a:latin typeface="+mn-ea"/>
                        <a:ea typeface="+mn-ea"/>
                      </a:endParaRPr>
                    </a:p>
                  </a:txBody>
                  <a:tcPr marL="95250" marR="95250" marT="95250" marB="9525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100" dirty="0"/>
                        <a:t>날짜</a:t>
                      </a:r>
                      <a:r>
                        <a:rPr lang="en-US" altLang="ko-KR" sz="1100" dirty="0"/>
                        <a:t>,</a:t>
                      </a:r>
                      <a:r>
                        <a:rPr lang="ko-KR" altLang="en-US" sz="1100" dirty="0"/>
                        <a:t> </a:t>
                      </a:r>
                      <a:r>
                        <a:rPr lang="en-US" altLang="ko-KR" sz="1100" dirty="0"/>
                        <a:t>ETF </a:t>
                      </a:r>
                      <a:r>
                        <a:rPr lang="ko-KR" altLang="en-US" sz="1100" dirty="0"/>
                        <a:t>주가</a:t>
                      </a:r>
                      <a:endParaRPr lang="ko-Kore-KR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04440406"/>
                  </a:ext>
                </a:extLst>
              </a:tr>
              <a:tr h="328363"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Alpha_vantage</a:t>
                      </a:r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 API</a:t>
                      </a:r>
                      <a:endParaRPr lang="en-US" sz="1100" dirty="0">
                        <a:effectLst/>
                        <a:latin typeface="+mn-ea"/>
                        <a:ea typeface="+mn-ea"/>
                      </a:endParaRPr>
                    </a:p>
                  </a:txBody>
                  <a:tcPr marL="95250" marR="95250" marT="95250" marB="95250" anchor="ctr"/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SPY </a:t>
                      </a:r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주가 데이터</a:t>
                      </a:r>
                      <a:endParaRPr lang="ko-KR" altLang="en-US" sz="1100" dirty="0">
                        <a:effectLst/>
                        <a:latin typeface="+mn-ea"/>
                        <a:ea typeface="+mn-ea"/>
                      </a:endParaRPr>
                    </a:p>
                  </a:txBody>
                  <a:tcPr marL="95250" marR="95250" marT="95250" marB="95250" anchor="ctr"/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csv</a:t>
                      </a:r>
                      <a:endParaRPr lang="en-US" sz="1100" dirty="0">
                        <a:effectLst/>
                        <a:latin typeface="+mn-ea"/>
                        <a:ea typeface="+mn-ea"/>
                      </a:endParaRPr>
                    </a:p>
                  </a:txBody>
                  <a:tcPr marL="95250" marR="95250" marT="95250" marB="9525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ore-KR" altLang="en-US" sz="1100" dirty="0"/>
                        <a:t>날짜</a:t>
                      </a:r>
                      <a:r>
                        <a:rPr lang="en-US" altLang="ko-Kore-KR" sz="1100" dirty="0"/>
                        <a:t>,</a:t>
                      </a:r>
                      <a:r>
                        <a:rPr lang="ko-KR" altLang="en-US" sz="1100" dirty="0"/>
                        <a:t> 기업별 주식 마감 가격</a:t>
                      </a:r>
                      <a:endParaRPr lang="ko-Kore-KR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074024654"/>
                  </a:ext>
                </a:extLst>
              </a:tr>
            </a:tbl>
          </a:graphicData>
        </a:graphic>
      </p:graphicFrame>
      <p:sp>
        <p:nvSpPr>
          <p:cNvPr id="8" name="직사각형 7">
            <a:extLst>
              <a:ext uri="{FF2B5EF4-FFF2-40B4-BE49-F238E27FC236}">
                <a16:creationId xmlns:a16="http://schemas.microsoft.com/office/drawing/2014/main" id="{FC8D653D-AECF-8C4F-A9E0-E5819AAA0CDD}"/>
              </a:ext>
            </a:extLst>
          </p:cNvPr>
          <p:cNvSpPr/>
          <p:nvPr/>
        </p:nvSpPr>
        <p:spPr>
          <a:xfrm>
            <a:off x="601722" y="1454717"/>
            <a:ext cx="10988554" cy="759846"/>
          </a:xfrm>
          <a:prstGeom prst="rect">
            <a:avLst/>
          </a:prstGeom>
          <a:noFill/>
          <a:ln w="317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id="{5CD78215-2454-FE45-9FE0-1A07F4CE2C7F}"/>
              </a:ext>
            </a:extLst>
          </p:cNvPr>
          <p:cNvGrpSpPr/>
          <p:nvPr/>
        </p:nvGrpSpPr>
        <p:grpSpPr>
          <a:xfrm rot="5400000">
            <a:off x="7060629" y="4791921"/>
            <a:ext cx="1937125" cy="579546"/>
            <a:chOff x="3277154" y="5416552"/>
            <a:chExt cx="2680301" cy="778922"/>
          </a:xfrm>
        </p:grpSpPr>
        <p:sp>
          <p:nvSpPr>
            <p:cNvPr id="10" name="삼각형 9">
              <a:extLst>
                <a:ext uri="{FF2B5EF4-FFF2-40B4-BE49-F238E27FC236}">
                  <a16:creationId xmlns:a16="http://schemas.microsoft.com/office/drawing/2014/main" id="{A1CA46B4-97DD-5C46-801A-9006B1A89CBD}"/>
                </a:ext>
              </a:extLst>
            </p:cNvPr>
            <p:cNvSpPr/>
            <p:nvPr/>
          </p:nvSpPr>
          <p:spPr>
            <a:xfrm>
              <a:off x="3277154" y="5416552"/>
              <a:ext cx="2680301" cy="519282"/>
            </a:xfrm>
            <a:prstGeom prst="triangl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  <p:sp>
          <p:nvSpPr>
            <p:cNvPr id="11" name="삼각형 10">
              <a:extLst>
                <a:ext uri="{FF2B5EF4-FFF2-40B4-BE49-F238E27FC236}">
                  <a16:creationId xmlns:a16="http://schemas.microsoft.com/office/drawing/2014/main" id="{C37D4351-B06B-9B48-A39B-312BD9CA23B2}"/>
                </a:ext>
              </a:extLst>
            </p:cNvPr>
            <p:cNvSpPr/>
            <p:nvPr/>
          </p:nvSpPr>
          <p:spPr>
            <a:xfrm>
              <a:off x="3277154" y="5676192"/>
              <a:ext cx="2680301" cy="519282"/>
            </a:xfrm>
            <a:prstGeom prst="triangle">
              <a:avLst/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</p:grpSp>
      <p:sp>
        <p:nvSpPr>
          <p:cNvPr id="5" name="TextBox 4">
            <a:extLst>
              <a:ext uri="{FF2B5EF4-FFF2-40B4-BE49-F238E27FC236}">
                <a16:creationId xmlns:a16="http://schemas.microsoft.com/office/drawing/2014/main" id="{B537942F-4F0C-1A4F-9654-979B021828D0}"/>
              </a:ext>
            </a:extLst>
          </p:cNvPr>
          <p:cNvSpPr txBox="1"/>
          <p:nvPr/>
        </p:nvSpPr>
        <p:spPr>
          <a:xfrm>
            <a:off x="3610463" y="4702485"/>
            <a:ext cx="40588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kumimoji="1" lang="en-US" altLang="ko-Kore-KR" sz="3200" b="1" spc="-150" dirty="0"/>
              <a:t>+</a:t>
            </a:r>
            <a:endParaRPr kumimoji="1" lang="ko-Kore-KR" altLang="en-US" sz="3200" b="1" spc="-150" dirty="0" err="1"/>
          </a:p>
        </p:txBody>
      </p:sp>
      <p:pic>
        <p:nvPicPr>
          <p:cNvPr id="4" name="그림 3" descr="테이블이(가) 표시된 사진&#10;&#10;자동 생성된 설명">
            <a:extLst>
              <a:ext uri="{FF2B5EF4-FFF2-40B4-BE49-F238E27FC236}">
                <a16:creationId xmlns:a16="http://schemas.microsoft.com/office/drawing/2014/main" id="{46C767D0-4D97-FA48-B700-B144945329D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40976" y="3915730"/>
            <a:ext cx="3268166" cy="23319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675076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표 7">
            <a:extLst>
              <a:ext uri="{FF2B5EF4-FFF2-40B4-BE49-F238E27FC236}">
                <a16:creationId xmlns:a16="http://schemas.microsoft.com/office/drawing/2014/main" id="{448AB1A3-0215-1640-9849-603DAE81BA2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45179991"/>
              </p:ext>
            </p:extLst>
          </p:nvPr>
        </p:nvGraphicFramePr>
        <p:xfrm>
          <a:off x="601722" y="1166687"/>
          <a:ext cx="10988554" cy="215146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398800">
                  <a:extLst>
                    <a:ext uri="{9D8B030D-6E8A-4147-A177-3AD203B41FA5}">
                      <a16:colId xmlns:a16="http://schemas.microsoft.com/office/drawing/2014/main" val="3354724806"/>
                    </a:ext>
                  </a:extLst>
                </a:gridCol>
                <a:gridCol w="3118087">
                  <a:extLst>
                    <a:ext uri="{9D8B030D-6E8A-4147-A177-3AD203B41FA5}">
                      <a16:colId xmlns:a16="http://schemas.microsoft.com/office/drawing/2014/main" val="436939893"/>
                    </a:ext>
                  </a:extLst>
                </a:gridCol>
                <a:gridCol w="1234517">
                  <a:extLst>
                    <a:ext uri="{9D8B030D-6E8A-4147-A177-3AD203B41FA5}">
                      <a16:colId xmlns:a16="http://schemas.microsoft.com/office/drawing/2014/main" val="1346219010"/>
                    </a:ext>
                  </a:extLst>
                </a:gridCol>
                <a:gridCol w="4237150">
                  <a:extLst>
                    <a:ext uri="{9D8B030D-6E8A-4147-A177-3AD203B41FA5}">
                      <a16:colId xmlns:a16="http://schemas.microsoft.com/office/drawing/2014/main" val="874550859"/>
                    </a:ext>
                  </a:extLst>
                </a:gridCol>
              </a:tblGrid>
              <a:tr h="237540">
                <a:tc>
                  <a:txBody>
                    <a:bodyPr/>
                    <a:lstStyle/>
                    <a:p>
                      <a:pPr algn="ctr"/>
                      <a:r>
                        <a:rPr lang="ko-Kore-KR" altLang="en-US" sz="1100" dirty="0"/>
                        <a:t>출처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ore-KR" altLang="en-US" sz="1100" dirty="0"/>
                        <a:t>데이터</a:t>
                      </a:r>
                      <a:r>
                        <a:rPr lang="ko-KR" altLang="en-US" sz="1100" dirty="0"/>
                        <a:t> 이름</a:t>
                      </a:r>
                      <a:endParaRPr lang="ko-Kore-KR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ore-KR" altLang="en-US" sz="1100" dirty="0"/>
                        <a:t>제공</a:t>
                      </a:r>
                      <a:r>
                        <a:rPr lang="ko-KR" altLang="en-US" sz="1100" dirty="0"/>
                        <a:t> 형태</a:t>
                      </a:r>
                      <a:endParaRPr lang="ko-Kore-KR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ore-KR" altLang="en-US" sz="1100" dirty="0"/>
                        <a:t>요약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74939539"/>
                  </a:ext>
                </a:extLst>
              </a:tr>
              <a:tr h="328363"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자체제작 및 </a:t>
                      </a:r>
                      <a:r>
                        <a:rPr lang="ko-KR" altLang="en-US" sz="11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크롤링</a:t>
                      </a:r>
                      <a:endParaRPr lang="en-US" altLang="ko-Kore-KR" sz="1100" dirty="0">
                        <a:effectLst/>
                        <a:latin typeface="+mn-ea"/>
                        <a:ea typeface="+mn-ea"/>
                      </a:endParaRPr>
                    </a:p>
                  </a:txBody>
                  <a:tcPr marL="95250" marR="95250" marT="95250" marB="95250" anchor="ctr"/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뉴스 기사 데이터</a:t>
                      </a:r>
                      <a:endParaRPr lang="ko-KR" altLang="en-US" sz="1100" dirty="0">
                        <a:effectLst/>
                        <a:latin typeface="+mn-ea"/>
                        <a:ea typeface="+mn-ea"/>
                      </a:endParaRPr>
                    </a:p>
                  </a:txBody>
                  <a:tcPr marL="95250" marR="95250" marT="95250" marB="95250" anchor="ctr"/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csv</a:t>
                      </a:r>
                      <a:endParaRPr lang="en-US" sz="1100" dirty="0">
                        <a:effectLst/>
                        <a:latin typeface="+mn-ea"/>
                        <a:ea typeface="+mn-ea"/>
                      </a:endParaRPr>
                    </a:p>
                  </a:txBody>
                  <a:tcPr marL="95250" marR="95250" marT="95250" marB="9525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ore-KR" altLang="en-US" sz="1100" dirty="0"/>
                        <a:t>날짜</a:t>
                      </a:r>
                      <a:r>
                        <a:rPr lang="en-US" altLang="ko-Kore-KR" sz="1100" dirty="0"/>
                        <a:t>, </a:t>
                      </a:r>
                      <a:r>
                        <a:rPr lang="ko-KR" altLang="en-US" sz="1100" dirty="0"/>
                        <a:t>단어 수</a:t>
                      </a:r>
                      <a:r>
                        <a:rPr lang="en-US" altLang="ko-KR" sz="1100" dirty="0"/>
                        <a:t>(</a:t>
                      </a:r>
                      <a:r>
                        <a:rPr lang="en-US" altLang="ko-KR" sz="1100" dirty="0" err="1"/>
                        <a:t>nwords</a:t>
                      </a:r>
                      <a:r>
                        <a:rPr lang="en-US" altLang="ko-KR" sz="1100" dirty="0"/>
                        <a:t>)</a:t>
                      </a:r>
                      <a:r>
                        <a:rPr lang="en-US" altLang="ko-Kore-KR" sz="1100" dirty="0"/>
                        <a:t>,</a:t>
                      </a:r>
                    </a:p>
                    <a:p>
                      <a:pPr algn="ctr"/>
                      <a:r>
                        <a:rPr lang="ko-KR" altLang="en-US" sz="1100" dirty="0"/>
                        <a:t>긍정 단어 수</a:t>
                      </a:r>
                      <a:r>
                        <a:rPr lang="en-US" altLang="ko-KR" sz="1100" dirty="0"/>
                        <a:t>(</a:t>
                      </a:r>
                      <a:r>
                        <a:rPr lang="en-US" altLang="ko-KR" sz="1100" dirty="0" err="1"/>
                        <a:t>npos</a:t>
                      </a:r>
                      <a:r>
                        <a:rPr lang="en-US" altLang="ko-KR" sz="1100" dirty="0"/>
                        <a:t>)</a:t>
                      </a:r>
                      <a:r>
                        <a:rPr lang="en-US" altLang="ko-Kore-KR" sz="1100" dirty="0"/>
                        <a:t>, </a:t>
                      </a:r>
                      <a:r>
                        <a:rPr lang="ko-KR" altLang="en-US" sz="1100" dirty="0"/>
                        <a:t>부정 단어 수</a:t>
                      </a:r>
                      <a:r>
                        <a:rPr lang="en-US" altLang="ko-KR" sz="1100" dirty="0"/>
                        <a:t>(</a:t>
                      </a:r>
                      <a:r>
                        <a:rPr lang="en-US" altLang="ko-Kore-KR" sz="1100" dirty="0" err="1"/>
                        <a:t>nneg</a:t>
                      </a:r>
                      <a:r>
                        <a:rPr lang="en-US" altLang="ko-KR" sz="1100" dirty="0"/>
                        <a:t>)</a:t>
                      </a:r>
                      <a:endParaRPr lang="ko-Kore-KR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120209102"/>
                  </a:ext>
                </a:extLst>
              </a:tr>
              <a:tr h="328363"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100" dirty="0">
                          <a:effectLst/>
                          <a:latin typeface="+mn-ea"/>
                          <a:ea typeface="+mn-ea"/>
                        </a:rPr>
                        <a:t>대학교</a:t>
                      </a:r>
                      <a:endParaRPr lang="en-US" altLang="ko-Kore-KR" sz="1100" dirty="0">
                        <a:effectLst/>
                        <a:latin typeface="+mn-ea"/>
                        <a:ea typeface="+mn-ea"/>
                      </a:endParaRPr>
                    </a:p>
                  </a:txBody>
                  <a:tcPr marL="95250" marR="95250" marT="95250" marB="95250" anchor="ctr"/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100" dirty="0">
                          <a:effectLst/>
                          <a:latin typeface="+mn-ea"/>
                          <a:ea typeface="+mn-ea"/>
                        </a:rPr>
                        <a:t>주식 단어 사전</a:t>
                      </a:r>
                    </a:p>
                  </a:txBody>
                  <a:tcPr marL="95250" marR="95250" marT="95250" marB="95250" anchor="ctr"/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effectLst/>
                          <a:latin typeface="+mn-ea"/>
                          <a:ea typeface="+mn-ea"/>
                        </a:rPr>
                        <a:t>csv</a:t>
                      </a:r>
                    </a:p>
                  </a:txBody>
                  <a:tcPr marL="95250" marR="95250" marT="95250" marB="9525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100" dirty="0"/>
                        <a:t>85000</a:t>
                      </a:r>
                      <a:r>
                        <a:rPr lang="ko-KR" altLang="en-US" sz="1100" dirty="0"/>
                        <a:t>개의 </a:t>
                      </a:r>
                      <a:r>
                        <a:rPr lang="ko-KR" altLang="en-US" sz="1100" dirty="0" err="1"/>
                        <a:t>주식단어</a:t>
                      </a:r>
                      <a:r>
                        <a:rPr lang="ko-KR" altLang="en-US" sz="1100" dirty="0"/>
                        <a:t> 수 와 </a:t>
                      </a:r>
                      <a:r>
                        <a:rPr lang="ko-KR" altLang="en-US" sz="1100" dirty="0" err="1"/>
                        <a:t>단어마다의</a:t>
                      </a:r>
                      <a:r>
                        <a:rPr lang="ko-KR" altLang="en-US" sz="1100" dirty="0"/>
                        <a:t> 점수</a:t>
                      </a:r>
                      <a:endParaRPr lang="ko-Kore-KR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70448323"/>
                  </a:ext>
                </a:extLst>
              </a:tr>
              <a:tr h="328363">
                <a:tc>
                  <a:txBody>
                    <a:bodyPr/>
                    <a:lstStyle/>
                    <a:p>
                      <a:pPr marL="0" marR="0" lvl="0" indent="0" algn="ctr" defTabSz="914400" rtl="0" eaLnBrk="1" fontAlgn="t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ore-KR" sz="11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Quandl</a:t>
                      </a:r>
                      <a:r>
                        <a:rPr lang="en-US" altLang="ko-Kore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 API</a:t>
                      </a:r>
                      <a:endParaRPr lang="en-US" altLang="ko-Kore-KR" sz="1100" dirty="0">
                        <a:effectLst/>
                        <a:latin typeface="+mn-ea"/>
                        <a:ea typeface="+mn-ea"/>
                      </a:endParaRPr>
                    </a:p>
                  </a:txBody>
                  <a:tcPr marL="95250" marR="95250" marT="95250" marB="9525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t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산업별 주가 데이터</a:t>
                      </a:r>
                      <a:endParaRPr lang="ko-KR" altLang="en-US" sz="1100" dirty="0">
                        <a:effectLst/>
                        <a:latin typeface="+mn-ea"/>
                        <a:ea typeface="+mn-ea"/>
                      </a:endParaRPr>
                    </a:p>
                  </a:txBody>
                  <a:tcPr marL="95250" marR="95250" marT="95250" marB="95250" anchor="ctr"/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csv</a:t>
                      </a:r>
                      <a:endParaRPr lang="en-US" sz="1100" dirty="0">
                        <a:effectLst/>
                        <a:latin typeface="+mn-ea"/>
                        <a:ea typeface="+mn-ea"/>
                      </a:endParaRPr>
                    </a:p>
                  </a:txBody>
                  <a:tcPr marL="95250" marR="95250" marT="95250" marB="9525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ore-KR" altLang="en-US" sz="1100" dirty="0"/>
                        <a:t>날짜</a:t>
                      </a:r>
                      <a:r>
                        <a:rPr lang="en-US" altLang="ko-Kore-KR" sz="1100" dirty="0"/>
                        <a:t>,</a:t>
                      </a:r>
                      <a:r>
                        <a:rPr lang="ko-KR" altLang="en-US" sz="1100" dirty="0"/>
                        <a:t> </a:t>
                      </a:r>
                      <a:r>
                        <a:rPr lang="en-US" altLang="ko-KR" sz="1100" dirty="0"/>
                        <a:t>SPY </a:t>
                      </a:r>
                      <a:r>
                        <a:rPr lang="ko-KR" altLang="en-US" sz="1100" dirty="0"/>
                        <a:t>주가</a:t>
                      </a:r>
                      <a:endParaRPr lang="ko-Kore-KR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59373828"/>
                  </a:ext>
                </a:extLst>
              </a:tr>
              <a:tr h="391242"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Yahoo Finance API</a:t>
                      </a:r>
                      <a:endParaRPr lang="en-US" sz="1100" dirty="0">
                        <a:effectLst/>
                        <a:latin typeface="+mn-ea"/>
                        <a:ea typeface="+mn-ea"/>
                      </a:endParaRPr>
                    </a:p>
                  </a:txBody>
                  <a:tcPr marL="95250" marR="95250" marT="95250" marB="95250" anchor="ctr"/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ETF </a:t>
                      </a:r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주가 데이터</a:t>
                      </a:r>
                      <a:endParaRPr lang="ko-KR" altLang="en-US" sz="1100" dirty="0">
                        <a:effectLst/>
                        <a:latin typeface="+mn-ea"/>
                        <a:ea typeface="+mn-ea"/>
                      </a:endParaRPr>
                    </a:p>
                  </a:txBody>
                  <a:tcPr marL="95250" marR="95250" marT="95250" marB="95250" anchor="ctr"/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csv</a:t>
                      </a:r>
                      <a:endParaRPr lang="en-US" sz="1100" dirty="0">
                        <a:effectLst/>
                        <a:latin typeface="+mn-ea"/>
                        <a:ea typeface="+mn-ea"/>
                      </a:endParaRPr>
                    </a:p>
                  </a:txBody>
                  <a:tcPr marL="95250" marR="95250" marT="95250" marB="9525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100" dirty="0"/>
                        <a:t>날짜</a:t>
                      </a:r>
                      <a:r>
                        <a:rPr lang="en-US" altLang="ko-KR" sz="1100" dirty="0"/>
                        <a:t>,</a:t>
                      </a:r>
                      <a:r>
                        <a:rPr lang="ko-KR" altLang="en-US" sz="1100" dirty="0"/>
                        <a:t> </a:t>
                      </a:r>
                      <a:r>
                        <a:rPr lang="en-US" altLang="ko-KR" sz="1100" dirty="0"/>
                        <a:t>ETF </a:t>
                      </a:r>
                      <a:r>
                        <a:rPr lang="ko-KR" altLang="en-US" sz="1100" dirty="0"/>
                        <a:t>주가</a:t>
                      </a:r>
                      <a:endParaRPr lang="ko-Kore-KR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04440406"/>
                  </a:ext>
                </a:extLst>
              </a:tr>
              <a:tr h="328363"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Alpha_vantage</a:t>
                      </a:r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 API</a:t>
                      </a:r>
                      <a:endParaRPr lang="en-US" sz="1100" dirty="0">
                        <a:effectLst/>
                        <a:latin typeface="+mn-ea"/>
                        <a:ea typeface="+mn-ea"/>
                      </a:endParaRPr>
                    </a:p>
                  </a:txBody>
                  <a:tcPr marL="95250" marR="95250" marT="95250" marB="95250" anchor="ctr"/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SPY </a:t>
                      </a:r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주가 데이터</a:t>
                      </a:r>
                      <a:endParaRPr lang="ko-KR" altLang="en-US" sz="1100" dirty="0">
                        <a:effectLst/>
                        <a:latin typeface="+mn-ea"/>
                        <a:ea typeface="+mn-ea"/>
                      </a:endParaRPr>
                    </a:p>
                  </a:txBody>
                  <a:tcPr marL="95250" marR="95250" marT="95250" marB="95250" anchor="ctr"/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csv</a:t>
                      </a:r>
                      <a:endParaRPr lang="en-US" sz="1100" dirty="0">
                        <a:effectLst/>
                        <a:latin typeface="+mn-ea"/>
                        <a:ea typeface="+mn-ea"/>
                      </a:endParaRPr>
                    </a:p>
                  </a:txBody>
                  <a:tcPr marL="95250" marR="95250" marT="95250" marB="9525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ore-KR" altLang="en-US" sz="1100" dirty="0"/>
                        <a:t>날짜</a:t>
                      </a:r>
                      <a:r>
                        <a:rPr lang="en-US" altLang="ko-Kore-KR" sz="1100" dirty="0"/>
                        <a:t>,</a:t>
                      </a:r>
                      <a:r>
                        <a:rPr lang="ko-KR" altLang="en-US" sz="1100" dirty="0"/>
                        <a:t> 기업별 주식 마감 가격</a:t>
                      </a:r>
                      <a:endParaRPr lang="ko-Kore-KR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074024654"/>
                  </a:ext>
                </a:extLst>
              </a:tr>
            </a:tbl>
          </a:graphicData>
        </a:graphic>
      </p:graphicFrame>
      <p:cxnSp>
        <p:nvCxnSpPr>
          <p:cNvPr id="105" name="직선 연결선 22">
            <a:extLst>
              <a:ext uri="{FF2B5EF4-FFF2-40B4-BE49-F238E27FC236}">
                <a16:creationId xmlns:a16="http://schemas.microsoft.com/office/drawing/2014/main" id="{C770E578-57F5-AA4E-9F6D-49556E8376B8}"/>
              </a:ext>
            </a:extLst>
          </p:cNvPr>
          <p:cNvCxnSpPr/>
          <p:nvPr/>
        </p:nvCxnSpPr>
        <p:spPr>
          <a:xfrm>
            <a:off x="139700" y="491296"/>
            <a:ext cx="1993900" cy="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6" name="TextBox 105">
            <a:extLst>
              <a:ext uri="{FF2B5EF4-FFF2-40B4-BE49-F238E27FC236}">
                <a16:creationId xmlns:a16="http://schemas.microsoft.com/office/drawing/2014/main" id="{8632D756-6407-DD4E-ADA3-389C1305460E}"/>
              </a:ext>
            </a:extLst>
          </p:cNvPr>
          <p:cNvSpPr txBox="1"/>
          <p:nvPr/>
        </p:nvSpPr>
        <p:spPr>
          <a:xfrm>
            <a:off x="606151" y="588588"/>
            <a:ext cx="21948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fontAlgn="t"/>
            <a:r>
              <a:rPr lang="ko-KR" altLang="en-US" dirty="0">
                <a:solidFill>
                  <a:srgbClr val="B5DADA"/>
                </a:solidFill>
                <a:latin typeface="+mn-ea"/>
              </a:rPr>
              <a:t>산업별 주식 데이터</a:t>
            </a: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081F1665-0910-C142-B400-1D53F2013270}"/>
              </a:ext>
            </a:extLst>
          </p:cNvPr>
          <p:cNvSpPr/>
          <p:nvPr/>
        </p:nvSpPr>
        <p:spPr>
          <a:xfrm>
            <a:off x="601722" y="2242418"/>
            <a:ext cx="10988554" cy="357186"/>
          </a:xfrm>
          <a:prstGeom prst="rect">
            <a:avLst/>
          </a:prstGeom>
          <a:noFill/>
          <a:ln w="317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pic>
        <p:nvPicPr>
          <p:cNvPr id="11" name="그림 10" descr="텍스트, 테이블이(가) 표시된 사진&#10;&#10;자동 생성된 설명">
            <a:extLst>
              <a:ext uri="{FF2B5EF4-FFF2-40B4-BE49-F238E27FC236}">
                <a16:creationId xmlns:a16="http://schemas.microsoft.com/office/drawing/2014/main" id="{147B0FDC-D353-6C4A-8DE2-579DC791EA3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1932" y="3651352"/>
            <a:ext cx="8988136" cy="28704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942609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표 6">
            <a:extLst>
              <a:ext uri="{FF2B5EF4-FFF2-40B4-BE49-F238E27FC236}">
                <a16:creationId xmlns:a16="http://schemas.microsoft.com/office/drawing/2014/main" id="{1AF0AFF7-67CD-BD4E-8CF1-14BED114591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03532634"/>
              </p:ext>
            </p:extLst>
          </p:nvPr>
        </p:nvGraphicFramePr>
        <p:xfrm>
          <a:off x="601722" y="1166687"/>
          <a:ext cx="10988554" cy="215146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398800">
                  <a:extLst>
                    <a:ext uri="{9D8B030D-6E8A-4147-A177-3AD203B41FA5}">
                      <a16:colId xmlns:a16="http://schemas.microsoft.com/office/drawing/2014/main" val="3354724806"/>
                    </a:ext>
                  </a:extLst>
                </a:gridCol>
                <a:gridCol w="3118087">
                  <a:extLst>
                    <a:ext uri="{9D8B030D-6E8A-4147-A177-3AD203B41FA5}">
                      <a16:colId xmlns:a16="http://schemas.microsoft.com/office/drawing/2014/main" val="436939893"/>
                    </a:ext>
                  </a:extLst>
                </a:gridCol>
                <a:gridCol w="1234517">
                  <a:extLst>
                    <a:ext uri="{9D8B030D-6E8A-4147-A177-3AD203B41FA5}">
                      <a16:colId xmlns:a16="http://schemas.microsoft.com/office/drawing/2014/main" val="1346219010"/>
                    </a:ext>
                  </a:extLst>
                </a:gridCol>
                <a:gridCol w="4237150">
                  <a:extLst>
                    <a:ext uri="{9D8B030D-6E8A-4147-A177-3AD203B41FA5}">
                      <a16:colId xmlns:a16="http://schemas.microsoft.com/office/drawing/2014/main" val="874550859"/>
                    </a:ext>
                  </a:extLst>
                </a:gridCol>
              </a:tblGrid>
              <a:tr h="237540">
                <a:tc>
                  <a:txBody>
                    <a:bodyPr/>
                    <a:lstStyle/>
                    <a:p>
                      <a:pPr algn="ctr"/>
                      <a:r>
                        <a:rPr lang="ko-Kore-KR" altLang="en-US" sz="1100" dirty="0"/>
                        <a:t>출처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ore-KR" altLang="en-US" sz="1100" dirty="0"/>
                        <a:t>데이터</a:t>
                      </a:r>
                      <a:r>
                        <a:rPr lang="ko-KR" altLang="en-US" sz="1100" dirty="0"/>
                        <a:t> 이름</a:t>
                      </a:r>
                      <a:endParaRPr lang="ko-Kore-KR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ore-KR" altLang="en-US" sz="1100" dirty="0"/>
                        <a:t>제공</a:t>
                      </a:r>
                      <a:r>
                        <a:rPr lang="ko-KR" altLang="en-US" sz="1100" dirty="0"/>
                        <a:t> 형태</a:t>
                      </a:r>
                      <a:endParaRPr lang="ko-Kore-KR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ore-KR" altLang="en-US" sz="1100" dirty="0"/>
                        <a:t>요약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74939539"/>
                  </a:ext>
                </a:extLst>
              </a:tr>
              <a:tr h="328363"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자체제작 및 </a:t>
                      </a:r>
                      <a:r>
                        <a:rPr lang="ko-KR" altLang="en-US" sz="11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크롤링</a:t>
                      </a:r>
                      <a:endParaRPr lang="en-US" altLang="ko-Kore-KR" sz="1100" dirty="0">
                        <a:effectLst/>
                        <a:latin typeface="+mn-ea"/>
                        <a:ea typeface="+mn-ea"/>
                      </a:endParaRPr>
                    </a:p>
                  </a:txBody>
                  <a:tcPr marL="95250" marR="95250" marT="95250" marB="95250" anchor="ctr"/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뉴스 기사 데이터</a:t>
                      </a:r>
                      <a:endParaRPr lang="ko-KR" altLang="en-US" sz="1100" dirty="0">
                        <a:effectLst/>
                        <a:latin typeface="+mn-ea"/>
                        <a:ea typeface="+mn-ea"/>
                      </a:endParaRPr>
                    </a:p>
                  </a:txBody>
                  <a:tcPr marL="95250" marR="95250" marT="95250" marB="95250" anchor="ctr"/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csv</a:t>
                      </a:r>
                      <a:endParaRPr lang="en-US" sz="1100" dirty="0">
                        <a:effectLst/>
                        <a:latin typeface="+mn-ea"/>
                        <a:ea typeface="+mn-ea"/>
                      </a:endParaRPr>
                    </a:p>
                  </a:txBody>
                  <a:tcPr marL="95250" marR="95250" marT="95250" marB="9525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ore-KR" altLang="en-US" sz="1100" dirty="0"/>
                        <a:t>날짜</a:t>
                      </a:r>
                      <a:r>
                        <a:rPr lang="en-US" altLang="ko-Kore-KR" sz="1100" dirty="0"/>
                        <a:t>, </a:t>
                      </a:r>
                      <a:r>
                        <a:rPr lang="ko-KR" altLang="en-US" sz="1100" dirty="0"/>
                        <a:t>단어 수</a:t>
                      </a:r>
                      <a:r>
                        <a:rPr lang="en-US" altLang="ko-KR" sz="1100" dirty="0"/>
                        <a:t>(</a:t>
                      </a:r>
                      <a:r>
                        <a:rPr lang="en-US" altLang="ko-KR" sz="1100" dirty="0" err="1"/>
                        <a:t>nwords</a:t>
                      </a:r>
                      <a:r>
                        <a:rPr lang="en-US" altLang="ko-KR" sz="1100" dirty="0"/>
                        <a:t>)</a:t>
                      </a:r>
                      <a:r>
                        <a:rPr lang="en-US" altLang="ko-Kore-KR" sz="1100" dirty="0"/>
                        <a:t>,</a:t>
                      </a:r>
                    </a:p>
                    <a:p>
                      <a:pPr algn="ctr"/>
                      <a:r>
                        <a:rPr lang="ko-KR" altLang="en-US" sz="1100" dirty="0"/>
                        <a:t>긍정 단어 수</a:t>
                      </a:r>
                      <a:r>
                        <a:rPr lang="en-US" altLang="ko-KR" sz="1100" dirty="0"/>
                        <a:t>(</a:t>
                      </a:r>
                      <a:r>
                        <a:rPr lang="en-US" altLang="ko-KR" sz="1100" dirty="0" err="1"/>
                        <a:t>npos</a:t>
                      </a:r>
                      <a:r>
                        <a:rPr lang="en-US" altLang="ko-KR" sz="1100" dirty="0"/>
                        <a:t>)</a:t>
                      </a:r>
                      <a:r>
                        <a:rPr lang="en-US" altLang="ko-Kore-KR" sz="1100" dirty="0"/>
                        <a:t>, </a:t>
                      </a:r>
                      <a:r>
                        <a:rPr lang="ko-KR" altLang="en-US" sz="1100" dirty="0"/>
                        <a:t>부정 단어 수</a:t>
                      </a:r>
                      <a:r>
                        <a:rPr lang="en-US" altLang="ko-KR" sz="1100" dirty="0"/>
                        <a:t>(</a:t>
                      </a:r>
                      <a:r>
                        <a:rPr lang="en-US" altLang="ko-Kore-KR" sz="1100" dirty="0" err="1"/>
                        <a:t>nneg</a:t>
                      </a:r>
                      <a:r>
                        <a:rPr lang="en-US" altLang="ko-KR" sz="1100" dirty="0"/>
                        <a:t>)</a:t>
                      </a:r>
                      <a:endParaRPr lang="ko-Kore-KR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120209102"/>
                  </a:ext>
                </a:extLst>
              </a:tr>
              <a:tr h="328363"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100" dirty="0">
                          <a:effectLst/>
                          <a:latin typeface="+mn-ea"/>
                          <a:ea typeface="+mn-ea"/>
                        </a:rPr>
                        <a:t>대학교</a:t>
                      </a:r>
                      <a:endParaRPr lang="en-US" altLang="ko-Kore-KR" sz="1100" dirty="0">
                        <a:effectLst/>
                        <a:latin typeface="+mn-ea"/>
                        <a:ea typeface="+mn-ea"/>
                      </a:endParaRPr>
                    </a:p>
                  </a:txBody>
                  <a:tcPr marL="95250" marR="95250" marT="95250" marB="95250" anchor="ctr"/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100" dirty="0">
                          <a:effectLst/>
                          <a:latin typeface="+mn-ea"/>
                          <a:ea typeface="+mn-ea"/>
                        </a:rPr>
                        <a:t>주식 단어 사전</a:t>
                      </a:r>
                    </a:p>
                  </a:txBody>
                  <a:tcPr marL="95250" marR="95250" marT="95250" marB="95250" anchor="ctr"/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effectLst/>
                          <a:latin typeface="+mn-ea"/>
                          <a:ea typeface="+mn-ea"/>
                        </a:rPr>
                        <a:t>csv</a:t>
                      </a:r>
                    </a:p>
                  </a:txBody>
                  <a:tcPr marL="95250" marR="95250" marT="95250" marB="9525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100" dirty="0"/>
                        <a:t>85000</a:t>
                      </a:r>
                      <a:r>
                        <a:rPr lang="ko-KR" altLang="en-US" sz="1100" dirty="0"/>
                        <a:t>개의 </a:t>
                      </a:r>
                      <a:r>
                        <a:rPr lang="ko-KR" altLang="en-US" sz="1100" dirty="0" err="1"/>
                        <a:t>주식단어</a:t>
                      </a:r>
                      <a:r>
                        <a:rPr lang="ko-KR" altLang="en-US" sz="1100" dirty="0"/>
                        <a:t> 수 와 </a:t>
                      </a:r>
                      <a:r>
                        <a:rPr lang="ko-KR" altLang="en-US" sz="1100" dirty="0" err="1"/>
                        <a:t>단어마다의</a:t>
                      </a:r>
                      <a:r>
                        <a:rPr lang="ko-KR" altLang="en-US" sz="1100" dirty="0"/>
                        <a:t> 점수</a:t>
                      </a:r>
                      <a:endParaRPr lang="ko-Kore-KR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70448323"/>
                  </a:ext>
                </a:extLst>
              </a:tr>
              <a:tr h="328363">
                <a:tc>
                  <a:txBody>
                    <a:bodyPr/>
                    <a:lstStyle/>
                    <a:p>
                      <a:pPr marL="0" marR="0" lvl="0" indent="0" algn="ctr" defTabSz="914400" rtl="0" eaLnBrk="1" fontAlgn="t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ore-KR" sz="11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Quandl</a:t>
                      </a:r>
                      <a:r>
                        <a:rPr lang="en-US" altLang="ko-Kore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 API</a:t>
                      </a:r>
                      <a:endParaRPr lang="en-US" altLang="ko-Kore-KR" sz="1100" dirty="0">
                        <a:effectLst/>
                        <a:latin typeface="+mn-ea"/>
                        <a:ea typeface="+mn-ea"/>
                      </a:endParaRPr>
                    </a:p>
                  </a:txBody>
                  <a:tcPr marL="95250" marR="95250" marT="95250" marB="9525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t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산업별 주가 데이터</a:t>
                      </a:r>
                      <a:endParaRPr lang="ko-KR" altLang="en-US" sz="1100" dirty="0">
                        <a:effectLst/>
                        <a:latin typeface="+mn-ea"/>
                        <a:ea typeface="+mn-ea"/>
                      </a:endParaRPr>
                    </a:p>
                  </a:txBody>
                  <a:tcPr marL="95250" marR="95250" marT="95250" marB="95250" anchor="ctr"/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csv</a:t>
                      </a:r>
                      <a:endParaRPr lang="en-US" sz="1100" dirty="0">
                        <a:effectLst/>
                        <a:latin typeface="+mn-ea"/>
                        <a:ea typeface="+mn-ea"/>
                      </a:endParaRPr>
                    </a:p>
                  </a:txBody>
                  <a:tcPr marL="95250" marR="95250" marT="95250" marB="9525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ore-KR" altLang="en-US" sz="1100" dirty="0"/>
                        <a:t>날짜</a:t>
                      </a:r>
                      <a:r>
                        <a:rPr lang="en-US" altLang="ko-Kore-KR" sz="1100" dirty="0"/>
                        <a:t>,</a:t>
                      </a:r>
                      <a:r>
                        <a:rPr lang="ko-KR" altLang="en-US" sz="1100" dirty="0"/>
                        <a:t> </a:t>
                      </a:r>
                      <a:r>
                        <a:rPr lang="en-US" altLang="ko-KR" sz="1100" dirty="0"/>
                        <a:t>SPY </a:t>
                      </a:r>
                      <a:r>
                        <a:rPr lang="ko-KR" altLang="en-US" sz="1100" dirty="0"/>
                        <a:t>주가</a:t>
                      </a:r>
                      <a:endParaRPr lang="ko-Kore-KR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59373828"/>
                  </a:ext>
                </a:extLst>
              </a:tr>
              <a:tr h="391242"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Yahoo Finance API</a:t>
                      </a:r>
                      <a:endParaRPr lang="en-US" sz="1100" dirty="0">
                        <a:effectLst/>
                        <a:latin typeface="+mn-ea"/>
                        <a:ea typeface="+mn-ea"/>
                      </a:endParaRPr>
                    </a:p>
                  </a:txBody>
                  <a:tcPr marL="95250" marR="95250" marT="95250" marB="95250" anchor="ctr"/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ETF </a:t>
                      </a:r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주가 데이터</a:t>
                      </a:r>
                      <a:endParaRPr lang="ko-KR" altLang="en-US" sz="1100" dirty="0">
                        <a:effectLst/>
                        <a:latin typeface="+mn-ea"/>
                        <a:ea typeface="+mn-ea"/>
                      </a:endParaRPr>
                    </a:p>
                  </a:txBody>
                  <a:tcPr marL="95250" marR="95250" marT="95250" marB="95250" anchor="ctr"/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csv</a:t>
                      </a:r>
                      <a:endParaRPr lang="en-US" sz="1100" dirty="0">
                        <a:effectLst/>
                        <a:latin typeface="+mn-ea"/>
                        <a:ea typeface="+mn-ea"/>
                      </a:endParaRPr>
                    </a:p>
                  </a:txBody>
                  <a:tcPr marL="95250" marR="95250" marT="95250" marB="9525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100" dirty="0"/>
                        <a:t>날짜</a:t>
                      </a:r>
                      <a:r>
                        <a:rPr lang="en-US" altLang="ko-KR" sz="1100" dirty="0"/>
                        <a:t>,</a:t>
                      </a:r>
                      <a:r>
                        <a:rPr lang="ko-KR" altLang="en-US" sz="1100" dirty="0"/>
                        <a:t> </a:t>
                      </a:r>
                      <a:r>
                        <a:rPr lang="en-US" altLang="ko-KR" sz="1100" dirty="0"/>
                        <a:t>ETF </a:t>
                      </a:r>
                      <a:r>
                        <a:rPr lang="ko-KR" altLang="en-US" sz="1100" dirty="0"/>
                        <a:t>주가</a:t>
                      </a:r>
                      <a:endParaRPr lang="ko-Kore-KR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04440406"/>
                  </a:ext>
                </a:extLst>
              </a:tr>
              <a:tr h="328363"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Alpha_vantage</a:t>
                      </a:r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 API</a:t>
                      </a:r>
                      <a:endParaRPr lang="en-US" sz="1100" dirty="0">
                        <a:effectLst/>
                        <a:latin typeface="+mn-ea"/>
                        <a:ea typeface="+mn-ea"/>
                      </a:endParaRPr>
                    </a:p>
                  </a:txBody>
                  <a:tcPr marL="95250" marR="95250" marT="95250" marB="95250" anchor="ctr"/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SPY </a:t>
                      </a:r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주가 데이터</a:t>
                      </a:r>
                      <a:endParaRPr lang="ko-KR" altLang="en-US" sz="1100" dirty="0">
                        <a:effectLst/>
                        <a:latin typeface="+mn-ea"/>
                        <a:ea typeface="+mn-ea"/>
                      </a:endParaRPr>
                    </a:p>
                  </a:txBody>
                  <a:tcPr marL="95250" marR="95250" marT="95250" marB="95250" anchor="ctr"/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csv</a:t>
                      </a:r>
                      <a:endParaRPr lang="en-US" sz="1100" dirty="0">
                        <a:effectLst/>
                        <a:latin typeface="+mn-ea"/>
                        <a:ea typeface="+mn-ea"/>
                      </a:endParaRPr>
                    </a:p>
                  </a:txBody>
                  <a:tcPr marL="95250" marR="95250" marT="95250" marB="9525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ore-KR" altLang="en-US" sz="1100" dirty="0"/>
                        <a:t>날짜</a:t>
                      </a:r>
                      <a:r>
                        <a:rPr lang="en-US" altLang="ko-Kore-KR" sz="1100" dirty="0"/>
                        <a:t>,</a:t>
                      </a:r>
                      <a:r>
                        <a:rPr lang="ko-KR" altLang="en-US" sz="1100" dirty="0"/>
                        <a:t> 기업별 주식 마감 가격</a:t>
                      </a:r>
                      <a:endParaRPr lang="ko-Kore-KR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074024654"/>
                  </a:ext>
                </a:extLst>
              </a:tr>
            </a:tbl>
          </a:graphicData>
        </a:graphic>
      </p:graphicFrame>
      <p:cxnSp>
        <p:nvCxnSpPr>
          <p:cNvPr id="105" name="직선 연결선 22">
            <a:extLst>
              <a:ext uri="{FF2B5EF4-FFF2-40B4-BE49-F238E27FC236}">
                <a16:creationId xmlns:a16="http://schemas.microsoft.com/office/drawing/2014/main" id="{C770E578-57F5-AA4E-9F6D-49556E8376B8}"/>
              </a:ext>
            </a:extLst>
          </p:cNvPr>
          <p:cNvCxnSpPr/>
          <p:nvPr/>
        </p:nvCxnSpPr>
        <p:spPr>
          <a:xfrm>
            <a:off x="139700" y="491296"/>
            <a:ext cx="1993900" cy="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6" name="TextBox 105">
            <a:extLst>
              <a:ext uri="{FF2B5EF4-FFF2-40B4-BE49-F238E27FC236}">
                <a16:creationId xmlns:a16="http://schemas.microsoft.com/office/drawing/2014/main" id="{8632D756-6407-DD4E-ADA3-389C1305460E}"/>
              </a:ext>
            </a:extLst>
          </p:cNvPr>
          <p:cNvSpPr txBox="1"/>
          <p:nvPr/>
        </p:nvSpPr>
        <p:spPr>
          <a:xfrm>
            <a:off x="658023" y="588588"/>
            <a:ext cx="18602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fontAlgn="t"/>
            <a:r>
              <a:rPr lang="en-US" altLang="ko-KR" dirty="0">
                <a:solidFill>
                  <a:srgbClr val="74AA9E"/>
                </a:solidFill>
                <a:latin typeface="+mn-ea"/>
              </a:rPr>
              <a:t>ETF</a:t>
            </a:r>
            <a:r>
              <a:rPr lang="ko-KR" altLang="en-US" dirty="0">
                <a:solidFill>
                  <a:srgbClr val="74AA9E"/>
                </a:solidFill>
                <a:latin typeface="+mn-ea"/>
              </a:rPr>
              <a:t> 주가 데이터</a:t>
            </a: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EA766234-C9DC-0F41-9405-B5C16DBA88DD}"/>
              </a:ext>
            </a:extLst>
          </p:cNvPr>
          <p:cNvSpPr/>
          <p:nvPr/>
        </p:nvSpPr>
        <p:spPr>
          <a:xfrm>
            <a:off x="601722" y="2583429"/>
            <a:ext cx="10988554" cy="357186"/>
          </a:xfrm>
          <a:prstGeom prst="rect">
            <a:avLst/>
          </a:prstGeom>
          <a:noFill/>
          <a:ln w="317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pic>
        <p:nvPicPr>
          <p:cNvPr id="10" name="그림 9" descr="텍스트, 테이블이(가) 표시된 사진&#10;&#10;자동 생성된 설명">
            <a:extLst>
              <a:ext uri="{FF2B5EF4-FFF2-40B4-BE49-F238E27FC236}">
                <a16:creationId xmlns:a16="http://schemas.microsoft.com/office/drawing/2014/main" id="{63BC79C8-29CE-2F45-A62F-B164C90F311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5392"/>
          <a:stretch/>
        </p:blipFill>
        <p:spPr>
          <a:xfrm>
            <a:off x="3743325" y="3879765"/>
            <a:ext cx="4933950" cy="22781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0299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표 6">
            <a:extLst>
              <a:ext uri="{FF2B5EF4-FFF2-40B4-BE49-F238E27FC236}">
                <a16:creationId xmlns:a16="http://schemas.microsoft.com/office/drawing/2014/main" id="{988546B5-2667-4242-8005-E29AE4A079D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20344679"/>
              </p:ext>
            </p:extLst>
          </p:nvPr>
        </p:nvGraphicFramePr>
        <p:xfrm>
          <a:off x="601722" y="1166687"/>
          <a:ext cx="10988554" cy="215146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398800">
                  <a:extLst>
                    <a:ext uri="{9D8B030D-6E8A-4147-A177-3AD203B41FA5}">
                      <a16:colId xmlns:a16="http://schemas.microsoft.com/office/drawing/2014/main" val="3354724806"/>
                    </a:ext>
                  </a:extLst>
                </a:gridCol>
                <a:gridCol w="3118087">
                  <a:extLst>
                    <a:ext uri="{9D8B030D-6E8A-4147-A177-3AD203B41FA5}">
                      <a16:colId xmlns:a16="http://schemas.microsoft.com/office/drawing/2014/main" val="436939893"/>
                    </a:ext>
                  </a:extLst>
                </a:gridCol>
                <a:gridCol w="1234517">
                  <a:extLst>
                    <a:ext uri="{9D8B030D-6E8A-4147-A177-3AD203B41FA5}">
                      <a16:colId xmlns:a16="http://schemas.microsoft.com/office/drawing/2014/main" val="1346219010"/>
                    </a:ext>
                  </a:extLst>
                </a:gridCol>
                <a:gridCol w="4237150">
                  <a:extLst>
                    <a:ext uri="{9D8B030D-6E8A-4147-A177-3AD203B41FA5}">
                      <a16:colId xmlns:a16="http://schemas.microsoft.com/office/drawing/2014/main" val="874550859"/>
                    </a:ext>
                  </a:extLst>
                </a:gridCol>
              </a:tblGrid>
              <a:tr h="237540">
                <a:tc>
                  <a:txBody>
                    <a:bodyPr/>
                    <a:lstStyle/>
                    <a:p>
                      <a:pPr algn="ctr"/>
                      <a:r>
                        <a:rPr lang="ko-Kore-KR" altLang="en-US" sz="1100" dirty="0"/>
                        <a:t>출처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ore-KR" altLang="en-US" sz="1100" dirty="0"/>
                        <a:t>데이터</a:t>
                      </a:r>
                      <a:r>
                        <a:rPr lang="ko-KR" altLang="en-US" sz="1100" dirty="0"/>
                        <a:t> 이름</a:t>
                      </a:r>
                      <a:endParaRPr lang="ko-Kore-KR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ore-KR" altLang="en-US" sz="1100" dirty="0"/>
                        <a:t>제공</a:t>
                      </a:r>
                      <a:r>
                        <a:rPr lang="ko-KR" altLang="en-US" sz="1100" dirty="0"/>
                        <a:t> 형태</a:t>
                      </a:r>
                      <a:endParaRPr lang="ko-Kore-KR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ore-KR" altLang="en-US" sz="1100" dirty="0"/>
                        <a:t>요약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74939539"/>
                  </a:ext>
                </a:extLst>
              </a:tr>
              <a:tr h="328363"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자체제작 및 </a:t>
                      </a:r>
                      <a:r>
                        <a:rPr lang="ko-KR" altLang="en-US" sz="11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크롤링</a:t>
                      </a:r>
                      <a:endParaRPr lang="en-US" altLang="ko-Kore-KR" sz="1100" dirty="0">
                        <a:effectLst/>
                        <a:latin typeface="+mn-ea"/>
                        <a:ea typeface="+mn-ea"/>
                      </a:endParaRPr>
                    </a:p>
                  </a:txBody>
                  <a:tcPr marL="95250" marR="95250" marT="95250" marB="95250" anchor="ctr"/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뉴스 기사 데이터</a:t>
                      </a:r>
                      <a:endParaRPr lang="ko-KR" altLang="en-US" sz="1100" dirty="0">
                        <a:effectLst/>
                        <a:latin typeface="+mn-ea"/>
                        <a:ea typeface="+mn-ea"/>
                      </a:endParaRPr>
                    </a:p>
                  </a:txBody>
                  <a:tcPr marL="95250" marR="95250" marT="95250" marB="95250" anchor="ctr"/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csv</a:t>
                      </a:r>
                      <a:endParaRPr lang="en-US" sz="1100" dirty="0">
                        <a:effectLst/>
                        <a:latin typeface="+mn-ea"/>
                        <a:ea typeface="+mn-ea"/>
                      </a:endParaRPr>
                    </a:p>
                  </a:txBody>
                  <a:tcPr marL="95250" marR="95250" marT="95250" marB="9525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ore-KR" altLang="en-US" sz="1100" dirty="0"/>
                        <a:t>날짜</a:t>
                      </a:r>
                      <a:r>
                        <a:rPr lang="en-US" altLang="ko-Kore-KR" sz="1100" dirty="0"/>
                        <a:t>, </a:t>
                      </a:r>
                      <a:r>
                        <a:rPr lang="ko-KR" altLang="en-US" sz="1100" dirty="0"/>
                        <a:t>단어 수</a:t>
                      </a:r>
                      <a:r>
                        <a:rPr lang="en-US" altLang="ko-KR" sz="1100" dirty="0"/>
                        <a:t>(</a:t>
                      </a:r>
                      <a:r>
                        <a:rPr lang="en-US" altLang="ko-KR" sz="1100" dirty="0" err="1"/>
                        <a:t>nwords</a:t>
                      </a:r>
                      <a:r>
                        <a:rPr lang="en-US" altLang="ko-KR" sz="1100" dirty="0"/>
                        <a:t>)</a:t>
                      </a:r>
                      <a:r>
                        <a:rPr lang="en-US" altLang="ko-Kore-KR" sz="1100" dirty="0"/>
                        <a:t>,</a:t>
                      </a:r>
                    </a:p>
                    <a:p>
                      <a:pPr algn="ctr"/>
                      <a:r>
                        <a:rPr lang="ko-KR" altLang="en-US" sz="1100" dirty="0"/>
                        <a:t>긍정 단어 수</a:t>
                      </a:r>
                      <a:r>
                        <a:rPr lang="en-US" altLang="ko-KR" sz="1100" dirty="0"/>
                        <a:t>(</a:t>
                      </a:r>
                      <a:r>
                        <a:rPr lang="en-US" altLang="ko-KR" sz="1100" dirty="0" err="1"/>
                        <a:t>npos</a:t>
                      </a:r>
                      <a:r>
                        <a:rPr lang="en-US" altLang="ko-KR" sz="1100" dirty="0"/>
                        <a:t>)</a:t>
                      </a:r>
                      <a:r>
                        <a:rPr lang="en-US" altLang="ko-Kore-KR" sz="1100" dirty="0"/>
                        <a:t>, </a:t>
                      </a:r>
                      <a:r>
                        <a:rPr lang="ko-KR" altLang="en-US" sz="1100" dirty="0"/>
                        <a:t>부정 단어 수</a:t>
                      </a:r>
                      <a:r>
                        <a:rPr lang="en-US" altLang="ko-KR" sz="1100" dirty="0"/>
                        <a:t>(</a:t>
                      </a:r>
                      <a:r>
                        <a:rPr lang="en-US" altLang="ko-Kore-KR" sz="1100" dirty="0" err="1"/>
                        <a:t>nneg</a:t>
                      </a:r>
                      <a:r>
                        <a:rPr lang="en-US" altLang="ko-KR" sz="1100" dirty="0"/>
                        <a:t>)</a:t>
                      </a:r>
                      <a:endParaRPr lang="ko-Kore-KR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120209102"/>
                  </a:ext>
                </a:extLst>
              </a:tr>
              <a:tr h="328363"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100" dirty="0">
                          <a:effectLst/>
                          <a:latin typeface="+mn-ea"/>
                          <a:ea typeface="+mn-ea"/>
                        </a:rPr>
                        <a:t>대학교</a:t>
                      </a:r>
                      <a:endParaRPr lang="en-US" altLang="ko-Kore-KR" sz="1100" dirty="0">
                        <a:effectLst/>
                        <a:latin typeface="+mn-ea"/>
                        <a:ea typeface="+mn-ea"/>
                      </a:endParaRPr>
                    </a:p>
                  </a:txBody>
                  <a:tcPr marL="95250" marR="95250" marT="95250" marB="95250" anchor="ctr"/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100" dirty="0">
                          <a:effectLst/>
                          <a:latin typeface="+mn-ea"/>
                          <a:ea typeface="+mn-ea"/>
                        </a:rPr>
                        <a:t>주식 단어 사전</a:t>
                      </a:r>
                    </a:p>
                  </a:txBody>
                  <a:tcPr marL="95250" marR="95250" marT="95250" marB="95250" anchor="ctr"/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effectLst/>
                          <a:latin typeface="+mn-ea"/>
                          <a:ea typeface="+mn-ea"/>
                        </a:rPr>
                        <a:t>csv</a:t>
                      </a:r>
                    </a:p>
                  </a:txBody>
                  <a:tcPr marL="95250" marR="95250" marT="95250" marB="9525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100" dirty="0"/>
                        <a:t>85000</a:t>
                      </a:r>
                      <a:r>
                        <a:rPr lang="ko-KR" altLang="en-US" sz="1100" dirty="0"/>
                        <a:t>개의 </a:t>
                      </a:r>
                      <a:r>
                        <a:rPr lang="ko-KR" altLang="en-US" sz="1100" dirty="0" err="1"/>
                        <a:t>주식단어</a:t>
                      </a:r>
                      <a:r>
                        <a:rPr lang="ko-KR" altLang="en-US" sz="1100" dirty="0"/>
                        <a:t> 수 와 </a:t>
                      </a:r>
                      <a:r>
                        <a:rPr lang="ko-KR" altLang="en-US" sz="1100" dirty="0" err="1"/>
                        <a:t>단어마다의</a:t>
                      </a:r>
                      <a:r>
                        <a:rPr lang="ko-KR" altLang="en-US" sz="1100" dirty="0"/>
                        <a:t> 점수</a:t>
                      </a:r>
                      <a:endParaRPr lang="ko-Kore-KR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70448323"/>
                  </a:ext>
                </a:extLst>
              </a:tr>
              <a:tr h="328363">
                <a:tc>
                  <a:txBody>
                    <a:bodyPr/>
                    <a:lstStyle/>
                    <a:p>
                      <a:pPr marL="0" marR="0" lvl="0" indent="0" algn="ctr" defTabSz="914400" rtl="0" eaLnBrk="1" fontAlgn="t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ore-KR" sz="11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Quandl</a:t>
                      </a:r>
                      <a:r>
                        <a:rPr lang="en-US" altLang="ko-Kore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 API</a:t>
                      </a:r>
                      <a:endParaRPr lang="en-US" altLang="ko-Kore-KR" sz="1100" dirty="0">
                        <a:effectLst/>
                        <a:latin typeface="+mn-ea"/>
                        <a:ea typeface="+mn-ea"/>
                      </a:endParaRPr>
                    </a:p>
                  </a:txBody>
                  <a:tcPr marL="95250" marR="95250" marT="95250" marB="9525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t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산업별 주가 데이터</a:t>
                      </a:r>
                      <a:endParaRPr lang="ko-KR" altLang="en-US" sz="1100" dirty="0">
                        <a:effectLst/>
                        <a:latin typeface="+mn-ea"/>
                        <a:ea typeface="+mn-ea"/>
                      </a:endParaRPr>
                    </a:p>
                  </a:txBody>
                  <a:tcPr marL="95250" marR="95250" marT="95250" marB="95250" anchor="ctr"/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csv</a:t>
                      </a:r>
                      <a:endParaRPr lang="en-US" sz="1100" dirty="0">
                        <a:effectLst/>
                        <a:latin typeface="+mn-ea"/>
                        <a:ea typeface="+mn-ea"/>
                      </a:endParaRPr>
                    </a:p>
                  </a:txBody>
                  <a:tcPr marL="95250" marR="95250" marT="95250" marB="9525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ore-KR" altLang="en-US" sz="1100" dirty="0"/>
                        <a:t>날짜</a:t>
                      </a:r>
                      <a:r>
                        <a:rPr lang="en-US" altLang="ko-Kore-KR" sz="1100" dirty="0"/>
                        <a:t>,</a:t>
                      </a:r>
                      <a:r>
                        <a:rPr lang="ko-KR" altLang="en-US" sz="1100" dirty="0"/>
                        <a:t> </a:t>
                      </a:r>
                      <a:r>
                        <a:rPr lang="en-US" altLang="ko-KR" sz="1100" dirty="0"/>
                        <a:t>SPY </a:t>
                      </a:r>
                      <a:r>
                        <a:rPr lang="ko-KR" altLang="en-US" sz="1100" dirty="0"/>
                        <a:t>주가</a:t>
                      </a:r>
                      <a:endParaRPr lang="ko-Kore-KR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59373828"/>
                  </a:ext>
                </a:extLst>
              </a:tr>
              <a:tr h="391242"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Yahoo Finance API</a:t>
                      </a:r>
                      <a:endParaRPr lang="en-US" sz="1100" dirty="0">
                        <a:effectLst/>
                        <a:latin typeface="+mn-ea"/>
                        <a:ea typeface="+mn-ea"/>
                      </a:endParaRPr>
                    </a:p>
                  </a:txBody>
                  <a:tcPr marL="95250" marR="95250" marT="95250" marB="95250" anchor="ctr"/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ETF </a:t>
                      </a:r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주가 데이터</a:t>
                      </a:r>
                      <a:endParaRPr lang="ko-KR" altLang="en-US" sz="1100" dirty="0">
                        <a:effectLst/>
                        <a:latin typeface="+mn-ea"/>
                        <a:ea typeface="+mn-ea"/>
                      </a:endParaRPr>
                    </a:p>
                  </a:txBody>
                  <a:tcPr marL="95250" marR="95250" marT="95250" marB="95250" anchor="ctr"/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csv</a:t>
                      </a:r>
                      <a:endParaRPr lang="en-US" sz="1100" dirty="0">
                        <a:effectLst/>
                        <a:latin typeface="+mn-ea"/>
                        <a:ea typeface="+mn-ea"/>
                      </a:endParaRPr>
                    </a:p>
                  </a:txBody>
                  <a:tcPr marL="95250" marR="95250" marT="95250" marB="9525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100" dirty="0"/>
                        <a:t>날짜</a:t>
                      </a:r>
                      <a:r>
                        <a:rPr lang="en-US" altLang="ko-KR" sz="1100" dirty="0"/>
                        <a:t>,</a:t>
                      </a:r>
                      <a:r>
                        <a:rPr lang="ko-KR" altLang="en-US" sz="1100" dirty="0"/>
                        <a:t> </a:t>
                      </a:r>
                      <a:r>
                        <a:rPr lang="en-US" altLang="ko-KR" sz="1100" dirty="0"/>
                        <a:t>ETF </a:t>
                      </a:r>
                      <a:r>
                        <a:rPr lang="ko-KR" altLang="en-US" sz="1100" dirty="0"/>
                        <a:t>주가</a:t>
                      </a:r>
                      <a:endParaRPr lang="ko-Kore-KR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04440406"/>
                  </a:ext>
                </a:extLst>
              </a:tr>
              <a:tr h="328363"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Alpha_vantage</a:t>
                      </a:r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 API</a:t>
                      </a:r>
                      <a:endParaRPr lang="en-US" sz="1100" dirty="0">
                        <a:effectLst/>
                        <a:latin typeface="+mn-ea"/>
                        <a:ea typeface="+mn-ea"/>
                      </a:endParaRPr>
                    </a:p>
                  </a:txBody>
                  <a:tcPr marL="95250" marR="95250" marT="95250" marB="95250" anchor="ctr"/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SPY </a:t>
                      </a:r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주가 데이터</a:t>
                      </a:r>
                      <a:endParaRPr lang="ko-KR" altLang="en-US" sz="1100" dirty="0">
                        <a:effectLst/>
                        <a:latin typeface="+mn-ea"/>
                        <a:ea typeface="+mn-ea"/>
                      </a:endParaRPr>
                    </a:p>
                  </a:txBody>
                  <a:tcPr marL="95250" marR="95250" marT="95250" marB="95250" anchor="ctr"/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csv</a:t>
                      </a:r>
                      <a:endParaRPr lang="en-US" sz="1100" dirty="0">
                        <a:effectLst/>
                        <a:latin typeface="+mn-ea"/>
                        <a:ea typeface="+mn-ea"/>
                      </a:endParaRPr>
                    </a:p>
                  </a:txBody>
                  <a:tcPr marL="95250" marR="95250" marT="95250" marB="9525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ore-KR" altLang="en-US" sz="1100" dirty="0"/>
                        <a:t>날짜</a:t>
                      </a:r>
                      <a:r>
                        <a:rPr lang="en-US" altLang="ko-Kore-KR" sz="1100" dirty="0"/>
                        <a:t>,</a:t>
                      </a:r>
                      <a:r>
                        <a:rPr lang="ko-KR" altLang="en-US" sz="1100" dirty="0"/>
                        <a:t> 기업별 주식 마감 가격</a:t>
                      </a:r>
                      <a:endParaRPr lang="ko-Kore-KR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074024654"/>
                  </a:ext>
                </a:extLst>
              </a:tr>
            </a:tbl>
          </a:graphicData>
        </a:graphic>
      </p:graphicFrame>
      <p:cxnSp>
        <p:nvCxnSpPr>
          <p:cNvPr id="105" name="직선 연결선 22">
            <a:extLst>
              <a:ext uri="{FF2B5EF4-FFF2-40B4-BE49-F238E27FC236}">
                <a16:creationId xmlns:a16="http://schemas.microsoft.com/office/drawing/2014/main" id="{C770E578-57F5-AA4E-9F6D-49556E8376B8}"/>
              </a:ext>
            </a:extLst>
          </p:cNvPr>
          <p:cNvCxnSpPr/>
          <p:nvPr/>
        </p:nvCxnSpPr>
        <p:spPr>
          <a:xfrm>
            <a:off x="139700" y="491296"/>
            <a:ext cx="1993900" cy="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6" name="TextBox 105">
            <a:extLst>
              <a:ext uri="{FF2B5EF4-FFF2-40B4-BE49-F238E27FC236}">
                <a16:creationId xmlns:a16="http://schemas.microsoft.com/office/drawing/2014/main" id="{8632D756-6407-DD4E-ADA3-389C1305460E}"/>
              </a:ext>
            </a:extLst>
          </p:cNvPr>
          <p:cNvSpPr txBox="1"/>
          <p:nvPr/>
        </p:nvSpPr>
        <p:spPr>
          <a:xfrm>
            <a:off x="643819" y="588588"/>
            <a:ext cx="18886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fontAlgn="t"/>
            <a:r>
              <a:rPr lang="en-US" altLang="ko-Kore-KR" dirty="0">
                <a:solidFill>
                  <a:srgbClr val="B5DADA"/>
                </a:solidFill>
                <a:latin typeface="+mn-ea"/>
              </a:rPr>
              <a:t>SPY </a:t>
            </a:r>
            <a:r>
              <a:rPr lang="ko-KR" altLang="en-US" dirty="0">
                <a:solidFill>
                  <a:srgbClr val="B5DADA"/>
                </a:solidFill>
                <a:latin typeface="+mn-ea"/>
              </a:rPr>
              <a:t>주가 데이터</a:t>
            </a: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1F4BAF6A-5CA7-7B46-85FE-B65D0123C29E}"/>
              </a:ext>
            </a:extLst>
          </p:cNvPr>
          <p:cNvSpPr/>
          <p:nvPr/>
        </p:nvSpPr>
        <p:spPr>
          <a:xfrm>
            <a:off x="601722" y="2978235"/>
            <a:ext cx="10988554" cy="357186"/>
          </a:xfrm>
          <a:prstGeom prst="rect">
            <a:avLst/>
          </a:prstGeom>
          <a:noFill/>
          <a:ln w="317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pic>
        <p:nvPicPr>
          <p:cNvPr id="13" name="그림 12" descr="테이블이(가) 표시된 사진&#10;&#10;자동 생성된 설명">
            <a:extLst>
              <a:ext uri="{FF2B5EF4-FFF2-40B4-BE49-F238E27FC236}">
                <a16:creationId xmlns:a16="http://schemas.microsoft.com/office/drawing/2014/main" id="{310BD8DE-FF44-FB4C-8C17-5487F115C47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82761" y="4075597"/>
            <a:ext cx="7835900" cy="2108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11854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65BB73A3-8B68-DF4F-94DD-E32DE5B094B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81972" y="2123411"/>
            <a:ext cx="2265162" cy="1164513"/>
          </a:xfrm>
          <a:prstGeom prst="rect">
            <a:avLst/>
          </a:prstGeom>
        </p:spPr>
      </p:pic>
      <p:cxnSp>
        <p:nvCxnSpPr>
          <p:cNvPr id="26" name="직선 연결선 22">
            <a:extLst>
              <a:ext uri="{FF2B5EF4-FFF2-40B4-BE49-F238E27FC236}">
                <a16:creationId xmlns:a16="http://schemas.microsoft.com/office/drawing/2014/main" id="{9318C3B1-E462-E849-A072-5BCDFDB0927F}"/>
              </a:ext>
            </a:extLst>
          </p:cNvPr>
          <p:cNvCxnSpPr/>
          <p:nvPr/>
        </p:nvCxnSpPr>
        <p:spPr>
          <a:xfrm>
            <a:off x="139700" y="491296"/>
            <a:ext cx="1993900" cy="0"/>
          </a:xfrm>
          <a:prstGeom prst="line">
            <a:avLst/>
          </a:prstGeom>
          <a:ln>
            <a:solidFill>
              <a:srgbClr val="48A6A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Box 32">
            <a:extLst>
              <a:ext uri="{FF2B5EF4-FFF2-40B4-BE49-F238E27FC236}">
                <a16:creationId xmlns:a16="http://schemas.microsoft.com/office/drawing/2014/main" id="{F9314F25-2094-CE43-8B31-A30DB0D062A1}"/>
              </a:ext>
            </a:extLst>
          </p:cNvPr>
          <p:cNvSpPr txBox="1"/>
          <p:nvPr/>
        </p:nvSpPr>
        <p:spPr>
          <a:xfrm>
            <a:off x="886674" y="588588"/>
            <a:ext cx="2095445" cy="36933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rgbClr val="48A6A6"/>
                </a:solidFill>
              </a:rPr>
              <a:t>데이터 파이프라인</a:t>
            </a:r>
          </a:p>
        </p:txBody>
      </p:sp>
      <p:pic>
        <p:nvPicPr>
          <p:cNvPr id="37" name="그림 36">
            <a:extLst>
              <a:ext uri="{FF2B5EF4-FFF2-40B4-BE49-F238E27FC236}">
                <a16:creationId xmlns:a16="http://schemas.microsoft.com/office/drawing/2014/main" id="{85EC3953-F660-5341-90F8-4C5FDFC182A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616" t="27824" r="70904" b="24528"/>
          <a:stretch/>
        </p:blipFill>
        <p:spPr>
          <a:xfrm>
            <a:off x="2393655" y="1721746"/>
            <a:ext cx="490972" cy="571012"/>
          </a:xfrm>
          <a:prstGeom prst="rect">
            <a:avLst/>
          </a:prstGeom>
        </p:spPr>
      </p:pic>
      <p:cxnSp>
        <p:nvCxnSpPr>
          <p:cNvPr id="16" name="직선 연결선 15"/>
          <p:cNvCxnSpPr>
            <a:cxnSpLocks/>
          </p:cNvCxnSpPr>
          <p:nvPr/>
        </p:nvCxnSpPr>
        <p:spPr>
          <a:xfrm>
            <a:off x="6076978" y="1269710"/>
            <a:ext cx="0" cy="5084064"/>
          </a:xfrm>
          <a:prstGeom prst="line">
            <a:avLst/>
          </a:prstGeom>
          <a:ln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타원 61"/>
          <p:cNvSpPr/>
          <p:nvPr/>
        </p:nvSpPr>
        <p:spPr>
          <a:xfrm>
            <a:off x="5849659" y="1472841"/>
            <a:ext cx="470304" cy="517334"/>
          </a:xfrm>
          <a:prstGeom prst="ellipse">
            <a:avLst/>
          </a:prstGeom>
          <a:solidFill>
            <a:srgbClr val="FBFBFB"/>
          </a:solidFill>
          <a:ln w="1016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3" name="타원 62"/>
          <p:cNvSpPr/>
          <p:nvPr/>
        </p:nvSpPr>
        <p:spPr>
          <a:xfrm>
            <a:off x="5841825" y="2509151"/>
            <a:ext cx="470304" cy="517334"/>
          </a:xfrm>
          <a:prstGeom prst="ellipse">
            <a:avLst/>
          </a:prstGeom>
          <a:solidFill>
            <a:srgbClr val="FBFBFB"/>
          </a:solidFill>
          <a:ln w="1016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4" name="타원 63"/>
          <p:cNvSpPr/>
          <p:nvPr/>
        </p:nvSpPr>
        <p:spPr>
          <a:xfrm>
            <a:off x="5833991" y="3545461"/>
            <a:ext cx="470304" cy="517334"/>
          </a:xfrm>
          <a:prstGeom prst="ellipse">
            <a:avLst/>
          </a:prstGeom>
          <a:solidFill>
            <a:srgbClr val="FBFBFB"/>
          </a:solidFill>
          <a:ln w="1016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5" name="타원 64"/>
          <p:cNvSpPr/>
          <p:nvPr/>
        </p:nvSpPr>
        <p:spPr>
          <a:xfrm>
            <a:off x="5826157" y="4581771"/>
            <a:ext cx="470304" cy="517334"/>
          </a:xfrm>
          <a:prstGeom prst="ellipse">
            <a:avLst/>
          </a:prstGeom>
          <a:solidFill>
            <a:srgbClr val="FBFBFB"/>
          </a:solidFill>
          <a:ln w="1016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20" name="그룹 19"/>
          <p:cNvGrpSpPr/>
          <p:nvPr/>
        </p:nvGrpSpPr>
        <p:grpSpPr>
          <a:xfrm>
            <a:off x="6414843" y="2505614"/>
            <a:ext cx="1069276" cy="673433"/>
            <a:chOff x="2263852" y="3337773"/>
            <a:chExt cx="1069276" cy="612212"/>
          </a:xfrm>
        </p:grpSpPr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9567244C-72C4-DF41-8AEC-EA129250A899}"/>
                </a:ext>
              </a:extLst>
            </p:cNvPr>
            <p:cNvSpPr txBox="1"/>
            <p:nvPr/>
          </p:nvSpPr>
          <p:spPr>
            <a:xfrm>
              <a:off x="2263852" y="3337773"/>
              <a:ext cx="697627" cy="36373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000" b="1" dirty="0">
                  <a:solidFill>
                    <a:schemeClr val="accent4"/>
                  </a:solidFill>
                </a:rPr>
                <a:t>적재</a:t>
              </a:r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183B1021-FFD8-D24C-BEB0-2A1D34EC1D70}"/>
                </a:ext>
              </a:extLst>
            </p:cNvPr>
            <p:cNvSpPr txBox="1"/>
            <p:nvPr/>
          </p:nvSpPr>
          <p:spPr>
            <a:xfrm>
              <a:off x="2289252" y="3614229"/>
              <a:ext cx="1043876" cy="33575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b="1" dirty="0">
                  <a:solidFill>
                    <a:schemeClr val="accent4"/>
                  </a:solidFill>
                </a:rPr>
                <a:t>Hadoop</a:t>
              </a:r>
              <a:endParaRPr lang="ko-KR" altLang="en-US" b="1" dirty="0">
                <a:solidFill>
                  <a:schemeClr val="accent4"/>
                </a:solidFill>
              </a:endParaRPr>
            </a:p>
          </p:txBody>
        </p:sp>
      </p:grpSp>
      <p:pic>
        <p:nvPicPr>
          <p:cNvPr id="34" name="그림 33" descr="텍스트, 클립아트이(가) 표시된 사진&#10;&#10;자동 생성된 설명">
            <a:extLst>
              <a:ext uri="{FF2B5EF4-FFF2-40B4-BE49-F238E27FC236}">
                <a16:creationId xmlns:a16="http://schemas.microsoft.com/office/drawing/2014/main" id="{2802B0CF-5748-804C-9A86-1565E3FE6BE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1044" y="3311800"/>
            <a:ext cx="2285675" cy="1198386"/>
          </a:xfrm>
          <a:prstGeom prst="rect">
            <a:avLst/>
          </a:prstGeom>
        </p:spPr>
      </p:pic>
      <p:pic>
        <p:nvPicPr>
          <p:cNvPr id="35" name="KakaoTalk_Photo_2021-08-21-22-58-18.png" descr="KakaoTalk_Photo_2021-08-21-22-58-18.png">
            <a:extLst>
              <a:ext uri="{FF2B5EF4-FFF2-40B4-BE49-F238E27FC236}">
                <a16:creationId xmlns:a16="http://schemas.microsoft.com/office/drawing/2014/main" id="{B59E5EEA-FF28-174C-AD21-90DBD44E77B5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l="9930" t="40810" r="11126" b="40030"/>
          <a:stretch>
            <a:fillRect/>
          </a:stretch>
        </p:blipFill>
        <p:spPr>
          <a:xfrm>
            <a:off x="1029697" y="5740635"/>
            <a:ext cx="2207806" cy="44621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45" h="20894" extrusionOk="0">
                <a:moveTo>
                  <a:pt x="17302" y="10"/>
                </a:moveTo>
                <a:cubicBezTo>
                  <a:pt x="16940" y="5"/>
                  <a:pt x="16965" y="-449"/>
                  <a:pt x="16844" y="7883"/>
                </a:cubicBezTo>
                <a:cubicBezTo>
                  <a:pt x="16703" y="17503"/>
                  <a:pt x="16698" y="16616"/>
                  <a:pt x="16879" y="16705"/>
                </a:cubicBezTo>
                <a:cubicBezTo>
                  <a:pt x="16960" y="16745"/>
                  <a:pt x="17055" y="16739"/>
                  <a:pt x="17084" y="16705"/>
                </a:cubicBezTo>
                <a:cubicBezTo>
                  <a:pt x="17113" y="16671"/>
                  <a:pt x="17175" y="16655"/>
                  <a:pt x="17226" y="16655"/>
                </a:cubicBezTo>
                <a:cubicBezTo>
                  <a:pt x="17278" y="16655"/>
                  <a:pt x="17337" y="16505"/>
                  <a:pt x="17358" y="16322"/>
                </a:cubicBezTo>
                <a:cubicBezTo>
                  <a:pt x="17378" y="16139"/>
                  <a:pt x="17449" y="12467"/>
                  <a:pt x="17510" y="8166"/>
                </a:cubicBezTo>
                <a:cubicBezTo>
                  <a:pt x="17635" y="-650"/>
                  <a:pt x="17648" y="15"/>
                  <a:pt x="17302" y="10"/>
                </a:cubicBezTo>
                <a:close/>
                <a:moveTo>
                  <a:pt x="19762" y="10"/>
                </a:moveTo>
                <a:cubicBezTo>
                  <a:pt x="19665" y="8"/>
                  <a:pt x="19572" y="59"/>
                  <a:pt x="19533" y="177"/>
                </a:cubicBezTo>
                <a:cubicBezTo>
                  <a:pt x="19469" y="370"/>
                  <a:pt x="19451" y="1222"/>
                  <a:pt x="19304" y="10030"/>
                </a:cubicBezTo>
                <a:cubicBezTo>
                  <a:pt x="19259" y="12685"/>
                  <a:pt x="19222" y="15268"/>
                  <a:pt x="19221" y="15756"/>
                </a:cubicBezTo>
                <a:cubicBezTo>
                  <a:pt x="19220" y="16618"/>
                  <a:pt x="19221" y="16636"/>
                  <a:pt x="19345" y="16705"/>
                </a:cubicBezTo>
                <a:cubicBezTo>
                  <a:pt x="19467" y="16773"/>
                  <a:pt x="19611" y="16716"/>
                  <a:pt x="19720" y="16555"/>
                </a:cubicBezTo>
                <a:cubicBezTo>
                  <a:pt x="19747" y="16515"/>
                  <a:pt x="19772" y="16311"/>
                  <a:pt x="19772" y="16106"/>
                </a:cubicBezTo>
                <a:cubicBezTo>
                  <a:pt x="19772" y="15630"/>
                  <a:pt x="19834" y="15443"/>
                  <a:pt x="19876" y="15789"/>
                </a:cubicBezTo>
                <a:cubicBezTo>
                  <a:pt x="20016" y="16948"/>
                  <a:pt x="20615" y="17245"/>
                  <a:pt x="20962" y="16339"/>
                </a:cubicBezTo>
                <a:cubicBezTo>
                  <a:pt x="21175" y="15781"/>
                  <a:pt x="21367" y="14570"/>
                  <a:pt x="21430" y="13392"/>
                </a:cubicBezTo>
                <a:cubicBezTo>
                  <a:pt x="21451" y="12997"/>
                  <a:pt x="21481" y="12364"/>
                  <a:pt x="21503" y="11961"/>
                </a:cubicBezTo>
                <a:cubicBezTo>
                  <a:pt x="21600" y="10162"/>
                  <a:pt x="21522" y="7555"/>
                  <a:pt x="21326" y="6119"/>
                </a:cubicBezTo>
                <a:cubicBezTo>
                  <a:pt x="21156" y="4873"/>
                  <a:pt x="20644" y="4542"/>
                  <a:pt x="20268" y="5453"/>
                </a:cubicBezTo>
                <a:cubicBezTo>
                  <a:pt x="20145" y="5751"/>
                  <a:pt x="20036" y="5950"/>
                  <a:pt x="20029" y="5886"/>
                </a:cubicBezTo>
                <a:cubicBezTo>
                  <a:pt x="20016" y="5760"/>
                  <a:pt x="20064" y="3177"/>
                  <a:pt x="20109" y="1458"/>
                </a:cubicBezTo>
                <a:cubicBezTo>
                  <a:pt x="20136" y="402"/>
                  <a:pt x="20133" y="367"/>
                  <a:pt x="20029" y="177"/>
                </a:cubicBezTo>
                <a:cubicBezTo>
                  <a:pt x="19963" y="56"/>
                  <a:pt x="19860" y="12"/>
                  <a:pt x="19762" y="10"/>
                </a:cubicBezTo>
                <a:close/>
                <a:moveTo>
                  <a:pt x="11568" y="27"/>
                </a:moveTo>
                <a:cubicBezTo>
                  <a:pt x="11445" y="44"/>
                  <a:pt x="11322" y="143"/>
                  <a:pt x="11291" y="293"/>
                </a:cubicBezTo>
                <a:cubicBezTo>
                  <a:pt x="11262" y="435"/>
                  <a:pt x="11104" y="9496"/>
                  <a:pt x="11027" y="15357"/>
                </a:cubicBezTo>
                <a:lnTo>
                  <a:pt x="11006" y="16605"/>
                </a:lnTo>
                <a:lnTo>
                  <a:pt x="11169" y="16688"/>
                </a:lnTo>
                <a:cubicBezTo>
                  <a:pt x="11258" y="16729"/>
                  <a:pt x="11399" y="16727"/>
                  <a:pt x="11485" y="16688"/>
                </a:cubicBezTo>
                <a:lnTo>
                  <a:pt x="11641" y="16622"/>
                </a:lnTo>
                <a:lnTo>
                  <a:pt x="11669" y="15490"/>
                </a:lnTo>
                <a:cubicBezTo>
                  <a:pt x="11683" y="14874"/>
                  <a:pt x="11710" y="14329"/>
                  <a:pt x="11728" y="14275"/>
                </a:cubicBezTo>
                <a:cubicBezTo>
                  <a:pt x="11746" y="14222"/>
                  <a:pt x="11796" y="14496"/>
                  <a:pt x="11839" y="14891"/>
                </a:cubicBezTo>
                <a:cubicBezTo>
                  <a:pt x="12037" y="16739"/>
                  <a:pt x="12513" y="18467"/>
                  <a:pt x="12973" y="19002"/>
                </a:cubicBezTo>
                <a:cubicBezTo>
                  <a:pt x="13418" y="19519"/>
                  <a:pt x="13830" y="19305"/>
                  <a:pt x="14243" y="18336"/>
                </a:cubicBezTo>
                <a:cubicBezTo>
                  <a:pt x="14556" y="17600"/>
                  <a:pt x="14725" y="16893"/>
                  <a:pt x="14926" y="15473"/>
                </a:cubicBezTo>
                <a:cubicBezTo>
                  <a:pt x="15013" y="14859"/>
                  <a:pt x="15096" y="14406"/>
                  <a:pt x="15110" y="14474"/>
                </a:cubicBezTo>
                <a:cubicBezTo>
                  <a:pt x="15124" y="14543"/>
                  <a:pt x="15154" y="14919"/>
                  <a:pt x="15176" y="15290"/>
                </a:cubicBezTo>
                <a:cubicBezTo>
                  <a:pt x="15240" y="16377"/>
                  <a:pt x="15382" y="16742"/>
                  <a:pt x="15759" y="16805"/>
                </a:cubicBezTo>
                <a:cubicBezTo>
                  <a:pt x="16161" y="16873"/>
                  <a:pt x="16264" y="16663"/>
                  <a:pt x="16310" y="15623"/>
                </a:cubicBezTo>
                <a:cubicBezTo>
                  <a:pt x="16328" y="15208"/>
                  <a:pt x="16334" y="14652"/>
                  <a:pt x="16321" y="14408"/>
                </a:cubicBezTo>
                <a:cubicBezTo>
                  <a:pt x="16300" y="13998"/>
                  <a:pt x="16283" y="13994"/>
                  <a:pt x="16109" y="14108"/>
                </a:cubicBezTo>
                <a:cubicBezTo>
                  <a:pt x="15952" y="14212"/>
                  <a:pt x="15912" y="14161"/>
                  <a:pt x="15852" y="13842"/>
                </a:cubicBezTo>
                <a:cubicBezTo>
                  <a:pt x="15785" y="13489"/>
                  <a:pt x="15782" y="13266"/>
                  <a:pt x="15821" y="10679"/>
                </a:cubicBezTo>
                <a:cubicBezTo>
                  <a:pt x="15845" y="9148"/>
                  <a:pt x="15874" y="7862"/>
                  <a:pt x="15884" y="7816"/>
                </a:cubicBezTo>
                <a:cubicBezTo>
                  <a:pt x="15894" y="7769"/>
                  <a:pt x="16003" y="7700"/>
                  <a:pt x="16133" y="7683"/>
                </a:cubicBezTo>
                <a:cubicBezTo>
                  <a:pt x="16263" y="7666"/>
                  <a:pt x="16384" y="7599"/>
                  <a:pt x="16397" y="7534"/>
                </a:cubicBezTo>
                <a:cubicBezTo>
                  <a:pt x="16440" y="7330"/>
                  <a:pt x="16468" y="6100"/>
                  <a:pt x="16442" y="5603"/>
                </a:cubicBezTo>
                <a:cubicBezTo>
                  <a:pt x="16419" y="5168"/>
                  <a:pt x="16396" y="5121"/>
                  <a:pt x="16171" y="5070"/>
                </a:cubicBezTo>
                <a:lnTo>
                  <a:pt x="15925" y="5020"/>
                </a:lnTo>
                <a:lnTo>
                  <a:pt x="15925" y="3788"/>
                </a:lnTo>
                <a:lnTo>
                  <a:pt x="15925" y="2557"/>
                </a:lnTo>
                <a:lnTo>
                  <a:pt x="15610" y="2557"/>
                </a:lnTo>
                <a:lnTo>
                  <a:pt x="15297" y="2557"/>
                </a:lnTo>
                <a:lnTo>
                  <a:pt x="15256" y="3788"/>
                </a:lnTo>
                <a:cubicBezTo>
                  <a:pt x="15218" y="4934"/>
                  <a:pt x="15208" y="5014"/>
                  <a:pt x="15107" y="5070"/>
                </a:cubicBezTo>
                <a:cubicBezTo>
                  <a:pt x="15047" y="5102"/>
                  <a:pt x="14999" y="5243"/>
                  <a:pt x="14999" y="5386"/>
                </a:cubicBezTo>
                <a:cubicBezTo>
                  <a:pt x="14999" y="5929"/>
                  <a:pt x="14923" y="5851"/>
                  <a:pt x="14839" y="5203"/>
                </a:cubicBezTo>
                <a:cubicBezTo>
                  <a:pt x="14715" y="4242"/>
                  <a:pt x="14368" y="3039"/>
                  <a:pt x="14090" y="2623"/>
                </a:cubicBezTo>
                <a:cubicBezTo>
                  <a:pt x="13245" y="1361"/>
                  <a:pt x="12402" y="2519"/>
                  <a:pt x="11950" y="5553"/>
                </a:cubicBezTo>
                <a:cubicBezTo>
                  <a:pt x="11855" y="6191"/>
                  <a:pt x="11838" y="5578"/>
                  <a:pt x="11881" y="2973"/>
                </a:cubicBezTo>
                <a:cubicBezTo>
                  <a:pt x="11920" y="661"/>
                  <a:pt x="11917" y="442"/>
                  <a:pt x="11853" y="210"/>
                </a:cubicBezTo>
                <a:cubicBezTo>
                  <a:pt x="11815" y="70"/>
                  <a:pt x="11690" y="11"/>
                  <a:pt x="11568" y="27"/>
                </a:cubicBezTo>
                <a:close/>
                <a:moveTo>
                  <a:pt x="18520" y="426"/>
                </a:moveTo>
                <a:cubicBezTo>
                  <a:pt x="18329" y="425"/>
                  <a:pt x="18166" y="977"/>
                  <a:pt x="18135" y="1874"/>
                </a:cubicBezTo>
                <a:cubicBezTo>
                  <a:pt x="18103" y="2778"/>
                  <a:pt x="18178" y="3525"/>
                  <a:pt x="18319" y="3655"/>
                </a:cubicBezTo>
                <a:cubicBezTo>
                  <a:pt x="18476" y="3800"/>
                  <a:pt x="18526" y="3772"/>
                  <a:pt x="18676" y="3572"/>
                </a:cubicBezTo>
                <a:cubicBezTo>
                  <a:pt x="18801" y="3405"/>
                  <a:pt x="18827" y="3274"/>
                  <a:pt x="18863" y="2640"/>
                </a:cubicBezTo>
                <a:cubicBezTo>
                  <a:pt x="18923" y="1562"/>
                  <a:pt x="18881" y="954"/>
                  <a:pt x="18718" y="626"/>
                </a:cubicBezTo>
                <a:cubicBezTo>
                  <a:pt x="18652" y="493"/>
                  <a:pt x="18584" y="426"/>
                  <a:pt x="18520" y="426"/>
                </a:cubicBezTo>
                <a:close/>
                <a:moveTo>
                  <a:pt x="7205" y="2457"/>
                </a:moveTo>
                <a:cubicBezTo>
                  <a:pt x="6874" y="2457"/>
                  <a:pt x="6881" y="2418"/>
                  <a:pt x="6840" y="4005"/>
                </a:cubicBezTo>
                <a:cubicBezTo>
                  <a:pt x="6815" y="4979"/>
                  <a:pt x="6809" y="5003"/>
                  <a:pt x="6660" y="5120"/>
                </a:cubicBezTo>
                <a:cubicBezTo>
                  <a:pt x="6474" y="5265"/>
                  <a:pt x="6438" y="5514"/>
                  <a:pt x="6438" y="6668"/>
                </a:cubicBezTo>
                <a:cubicBezTo>
                  <a:pt x="6437" y="7628"/>
                  <a:pt x="6426" y="7593"/>
                  <a:pt x="6695" y="7667"/>
                </a:cubicBezTo>
                <a:cubicBezTo>
                  <a:pt x="6753" y="7683"/>
                  <a:pt x="6773" y="7789"/>
                  <a:pt x="6768" y="8133"/>
                </a:cubicBezTo>
                <a:cubicBezTo>
                  <a:pt x="6765" y="8390"/>
                  <a:pt x="6750" y="10010"/>
                  <a:pt x="6736" y="11728"/>
                </a:cubicBezTo>
                <a:cubicBezTo>
                  <a:pt x="6706" y="15297"/>
                  <a:pt x="6740" y="15895"/>
                  <a:pt x="6993" y="16522"/>
                </a:cubicBezTo>
                <a:cubicBezTo>
                  <a:pt x="7101" y="16788"/>
                  <a:pt x="7202" y="16849"/>
                  <a:pt x="7458" y="16805"/>
                </a:cubicBezTo>
                <a:cubicBezTo>
                  <a:pt x="7851" y="16737"/>
                  <a:pt x="7902" y="16545"/>
                  <a:pt x="7902" y="14990"/>
                </a:cubicBezTo>
                <a:lnTo>
                  <a:pt x="7902" y="13958"/>
                </a:lnTo>
                <a:lnTo>
                  <a:pt x="7687" y="14092"/>
                </a:lnTo>
                <a:cubicBezTo>
                  <a:pt x="7375" y="14279"/>
                  <a:pt x="7368" y="14195"/>
                  <a:pt x="7402" y="10829"/>
                </a:cubicBezTo>
                <a:cubicBezTo>
                  <a:pt x="7418" y="9295"/>
                  <a:pt x="7448" y="7950"/>
                  <a:pt x="7468" y="7850"/>
                </a:cubicBezTo>
                <a:cubicBezTo>
                  <a:pt x="7488" y="7750"/>
                  <a:pt x="7570" y="7704"/>
                  <a:pt x="7652" y="7733"/>
                </a:cubicBezTo>
                <a:cubicBezTo>
                  <a:pt x="7733" y="7761"/>
                  <a:pt x="7852" y="7692"/>
                  <a:pt x="7912" y="7583"/>
                </a:cubicBezTo>
                <a:cubicBezTo>
                  <a:pt x="8017" y="7392"/>
                  <a:pt x="8021" y="7341"/>
                  <a:pt x="8009" y="6302"/>
                </a:cubicBezTo>
                <a:lnTo>
                  <a:pt x="7999" y="5203"/>
                </a:lnTo>
                <a:lnTo>
                  <a:pt x="7760" y="5103"/>
                </a:lnTo>
                <a:lnTo>
                  <a:pt x="7524" y="5020"/>
                </a:lnTo>
                <a:lnTo>
                  <a:pt x="7513" y="3722"/>
                </a:lnTo>
                <a:lnTo>
                  <a:pt x="7500" y="2457"/>
                </a:lnTo>
                <a:lnTo>
                  <a:pt x="7205" y="2457"/>
                </a:lnTo>
                <a:close/>
                <a:moveTo>
                  <a:pt x="5151" y="4920"/>
                </a:moveTo>
                <a:cubicBezTo>
                  <a:pt x="5024" y="4951"/>
                  <a:pt x="4889" y="5048"/>
                  <a:pt x="4752" y="5203"/>
                </a:cubicBezTo>
                <a:cubicBezTo>
                  <a:pt x="4384" y="5620"/>
                  <a:pt x="4279" y="5938"/>
                  <a:pt x="4249" y="6718"/>
                </a:cubicBezTo>
                <a:cubicBezTo>
                  <a:pt x="4190" y="8223"/>
                  <a:pt x="4300" y="8677"/>
                  <a:pt x="4555" y="7966"/>
                </a:cubicBezTo>
                <a:cubicBezTo>
                  <a:pt x="4710" y="7533"/>
                  <a:pt x="5041" y="7212"/>
                  <a:pt x="5214" y="7334"/>
                </a:cubicBezTo>
                <a:cubicBezTo>
                  <a:pt x="5375" y="7447"/>
                  <a:pt x="5500" y="8219"/>
                  <a:pt x="5484" y="8982"/>
                </a:cubicBezTo>
                <a:lnTo>
                  <a:pt x="5474" y="9548"/>
                </a:lnTo>
                <a:lnTo>
                  <a:pt x="5120" y="9697"/>
                </a:lnTo>
                <a:cubicBezTo>
                  <a:pt x="4661" y="9889"/>
                  <a:pt x="4419" y="10290"/>
                  <a:pt x="4232" y="11145"/>
                </a:cubicBezTo>
                <a:cubicBezTo>
                  <a:pt x="3959" y="12394"/>
                  <a:pt x="3927" y="14518"/>
                  <a:pt x="4159" y="15789"/>
                </a:cubicBezTo>
                <a:cubicBezTo>
                  <a:pt x="4271" y="16401"/>
                  <a:pt x="4405" y="16723"/>
                  <a:pt x="4624" y="16888"/>
                </a:cubicBezTo>
                <a:cubicBezTo>
                  <a:pt x="4809" y="17027"/>
                  <a:pt x="5078" y="16802"/>
                  <a:pt x="5269" y="16339"/>
                </a:cubicBezTo>
                <a:cubicBezTo>
                  <a:pt x="5453" y="15889"/>
                  <a:pt x="5462" y="15897"/>
                  <a:pt x="5481" y="16255"/>
                </a:cubicBezTo>
                <a:cubicBezTo>
                  <a:pt x="5504" y="16664"/>
                  <a:pt x="5639" y="16828"/>
                  <a:pt x="5859" y="16705"/>
                </a:cubicBezTo>
                <a:cubicBezTo>
                  <a:pt x="5995" y="16629"/>
                  <a:pt x="5995" y="16615"/>
                  <a:pt x="6015" y="15556"/>
                </a:cubicBezTo>
                <a:cubicBezTo>
                  <a:pt x="6027" y="14967"/>
                  <a:pt x="6058" y="13479"/>
                  <a:pt x="6084" y="12244"/>
                </a:cubicBezTo>
                <a:cubicBezTo>
                  <a:pt x="6110" y="11010"/>
                  <a:pt x="6123" y="9289"/>
                  <a:pt x="6115" y="8432"/>
                </a:cubicBezTo>
                <a:cubicBezTo>
                  <a:pt x="6104" y="7078"/>
                  <a:pt x="6090" y="6785"/>
                  <a:pt x="5994" y="6185"/>
                </a:cubicBezTo>
                <a:cubicBezTo>
                  <a:pt x="5852" y="5287"/>
                  <a:pt x="5532" y="4829"/>
                  <a:pt x="5151" y="4920"/>
                </a:cubicBezTo>
                <a:close/>
                <a:moveTo>
                  <a:pt x="1499" y="4954"/>
                </a:moveTo>
                <a:cubicBezTo>
                  <a:pt x="1272" y="4927"/>
                  <a:pt x="1036" y="5231"/>
                  <a:pt x="891" y="5886"/>
                </a:cubicBezTo>
                <a:cubicBezTo>
                  <a:pt x="808" y="6261"/>
                  <a:pt x="696" y="6222"/>
                  <a:pt x="746" y="5836"/>
                </a:cubicBezTo>
                <a:cubicBezTo>
                  <a:pt x="797" y="5435"/>
                  <a:pt x="669" y="5100"/>
                  <a:pt x="468" y="5103"/>
                </a:cubicBezTo>
                <a:cubicBezTo>
                  <a:pt x="357" y="5104"/>
                  <a:pt x="247" y="5176"/>
                  <a:pt x="222" y="5253"/>
                </a:cubicBezTo>
                <a:cubicBezTo>
                  <a:pt x="194" y="5340"/>
                  <a:pt x="154" y="6997"/>
                  <a:pt x="114" y="9664"/>
                </a:cubicBezTo>
                <a:cubicBezTo>
                  <a:pt x="78" y="12007"/>
                  <a:pt x="38" y="14525"/>
                  <a:pt x="24" y="15273"/>
                </a:cubicBezTo>
                <a:lnTo>
                  <a:pt x="0" y="16638"/>
                </a:lnTo>
                <a:lnTo>
                  <a:pt x="153" y="16705"/>
                </a:lnTo>
                <a:cubicBezTo>
                  <a:pt x="288" y="16761"/>
                  <a:pt x="605" y="16653"/>
                  <a:pt x="631" y="16555"/>
                </a:cubicBezTo>
                <a:cubicBezTo>
                  <a:pt x="650" y="16484"/>
                  <a:pt x="760" y="11105"/>
                  <a:pt x="760" y="10230"/>
                </a:cubicBezTo>
                <a:cubicBezTo>
                  <a:pt x="760" y="9394"/>
                  <a:pt x="776" y="9247"/>
                  <a:pt x="957" y="8432"/>
                </a:cubicBezTo>
                <a:cubicBezTo>
                  <a:pt x="1181" y="7427"/>
                  <a:pt x="1292" y="7350"/>
                  <a:pt x="1429" y="8050"/>
                </a:cubicBezTo>
                <a:cubicBezTo>
                  <a:pt x="1513" y="8479"/>
                  <a:pt x="1523" y="8675"/>
                  <a:pt x="1516" y="10080"/>
                </a:cubicBezTo>
                <a:cubicBezTo>
                  <a:pt x="1512" y="10937"/>
                  <a:pt x="1494" y="12707"/>
                  <a:pt x="1474" y="14008"/>
                </a:cubicBezTo>
                <a:cubicBezTo>
                  <a:pt x="1453" y="15309"/>
                  <a:pt x="1450" y="16453"/>
                  <a:pt x="1467" y="16538"/>
                </a:cubicBezTo>
                <a:cubicBezTo>
                  <a:pt x="1510" y="16742"/>
                  <a:pt x="2021" y="16726"/>
                  <a:pt x="2064" y="16522"/>
                </a:cubicBezTo>
                <a:cubicBezTo>
                  <a:pt x="2082" y="16435"/>
                  <a:pt x="2127" y="14747"/>
                  <a:pt x="2158" y="12777"/>
                </a:cubicBezTo>
                <a:lnTo>
                  <a:pt x="2210" y="9198"/>
                </a:lnTo>
                <a:lnTo>
                  <a:pt x="2390" y="8382"/>
                </a:lnTo>
                <a:cubicBezTo>
                  <a:pt x="2577" y="7535"/>
                  <a:pt x="2700" y="7379"/>
                  <a:pt x="2824" y="7816"/>
                </a:cubicBezTo>
                <a:cubicBezTo>
                  <a:pt x="2941" y="8226"/>
                  <a:pt x="2960" y="9265"/>
                  <a:pt x="2910" y="12793"/>
                </a:cubicBezTo>
                <a:cubicBezTo>
                  <a:pt x="2883" y="14655"/>
                  <a:pt x="2874" y="16275"/>
                  <a:pt x="2883" y="16405"/>
                </a:cubicBezTo>
                <a:cubicBezTo>
                  <a:pt x="2893" y="16535"/>
                  <a:pt x="2963" y="16662"/>
                  <a:pt x="3042" y="16672"/>
                </a:cubicBezTo>
                <a:cubicBezTo>
                  <a:pt x="3201" y="16692"/>
                  <a:pt x="3496" y="16640"/>
                  <a:pt x="3507" y="16588"/>
                </a:cubicBezTo>
                <a:cubicBezTo>
                  <a:pt x="3511" y="16570"/>
                  <a:pt x="3541" y="14762"/>
                  <a:pt x="3573" y="12577"/>
                </a:cubicBezTo>
                <a:cubicBezTo>
                  <a:pt x="3653" y="7057"/>
                  <a:pt x="3613" y="6024"/>
                  <a:pt x="3275" y="5286"/>
                </a:cubicBezTo>
                <a:cubicBezTo>
                  <a:pt x="2973" y="4628"/>
                  <a:pt x="2616" y="4873"/>
                  <a:pt x="2321" y="5952"/>
                </a:cubicBezTo>
                <a:lnTo>
                  <a:pt x="2147" y="6601"/>
                </a:lnTo>
                <a:lnTo>
                  <a:pt x="2057" y="6035"/>
                </a:lnTo>
                <a:cubicBezTo>
                  <a:pt x="1945" y="5349"/>
                  <a:pt x="1725" y="4982"/>
                  <a:pt x="1499" y="4954"/>
                </a:cubicBezTo>
                <a:close/>
                <a:moveTo>
                  <a:pt x="9921" y="4970"/>
                </a:moveTo>
                <a:cubicBezTo>
                  <a:pt x="9657" y="4856"/>
                  <a:pt x="9455" y="5103"/>
                  <a:pt x="9234" y="5786"/>
                </a:cubicBezTo>
                <a:cubicBezTo>
                  <a:pt x="9083" y="6252"/>
                  <a:pt x="9043" y="6221"/>
                  <a:pt x="9043" y="5653"/>
                </a:cubicBezTo>
                <a:cubicBezTo>
                  <a:pt x="9043" y="5221"/>
                  <a:pt x="8901" y="5025"/>
                  <a:pt x="8665" y="5153"/>
                </a:cubicBezTo>
                <a:cubicBezTo>
                  <a:pt x="8568" y="5205"/>
                  <a:pt x="8478" y="5281"/>
                  <a:pt x="8471" y="5320"/>
                </a:cubicBezTo>
                <a:cubicBezTo>
                  <a:pt x="8461" y="5380"/>
                  <a:pt x="8345" y="13226"/>
                  <a:pt x="8270" y="18852"/>
                </a:cubicBezTo>
                <a:lnTo>
                  <a:pt x="8245" y="20799"/>
                </a:lnTo>
                <a:lnTo>
                  <a:pt x="8356" y="20866"/>
                </a:lnTo>
                <a:cubicBezTo>
                  <a:pt x="8466" y="20950"/>
                  <a:pt x="8840" y="20834"/>
                  <a:pt x="8887" y="20700"/>
                </a:cubicBezTo>
                <a:cubicBezTo>
                  <a:pt x="8900" y="20664"/>
                  <a:pt x="8924" y="19638"/>
                  <a:pt x="8939" y="18419"/>
                </a:cubicBezTo>
                <a:cubicBezTo>
                  <a:pt x="8955" y="17199"/>
                  <a:pt x="8979" y="16143"/>
                  <a:pt x="8991" y="16056"/>
                </a:cubicBezTo>
                <a:cubicBezTo>
                  <a:pt x="9002" y="15968"/>
                  <a:pt x="9058" y="16056"/>
                  <a:pt x="9116" y="16255"/>
                </a:cubicBezTo>
                <a:cubicBezTo>
                  <a:pt x="9285" y="16834"/>
                  <a:pt x="9495" y="17045"/>
                  <a:pt x="9737" y="16855"/>
                </a:cubicBezTo>
                <a:cubicBezTo>
                  <a:pt x="10093" y="16576"/>
                  <a:pt x="10335" y="15620"/>
                  <a:pt x="10462" y="14008"/>
                </a:cubicBezTo>
                <a:cubicBezTo>
                  <a:pt x="10491" y="13643"/>
                  <a:pt x="10531" y="13258"/>
                  <a:pt x="10549" y="13143"/>
                </a:cubicBezTo>
                <a:cubicBezTo>
                  <a:pt x="10567" y="13028"/>
                  <a:pt x="10601" y="12236"/>
                  <a:pt x="10625" y="11395"/>
                </a:cubicBezTo>
                <a:cubicBezTo>
                  <a:pt x="10681" y="9385"/>
                  <a:pt x="10628" y="7679"/>
                  <a:pt x="10476" y="6601"/>
                </a:cubicBezTo>
                <a:cubicBezTo>
                  <a:pt x="10313" y="5449"/>
                  <a:pt x="10192" y="5089"/>
                  <a:pt x="9921" y="4970"/>
                </a:cubicBezTo>
                <a:close/>
                <a:moveTo>
                  <a:pt x="18457" y="5120"/>
                </a:moveTo>
                <a:cubicBezTo>
                  <a:pt x="18337" y="5135"/>
                  <a:pt x="18218" y="5220"/>
                  <a:pt x="18183" y="5353"/>
                </a:cubicBezTo>
                <a:cubicBezTo>
                  <a:pt x="18130" y="5546"/>
                  <a:pt x="18106" y="6389"/>
                  <a:pt x="18055" y="10030"/>
                </a:cubicBezTo>
                <a:cubicBezTo>
                  <a:pt x="18021" y="12477"/>
                  <a:pt x="17992" y="14950"/>
                  <a:pt x="17986" y="15523"/>
                </a:cubicBezTo>
                <a:lnTo>
                  <a:pt x="17975" y="16555"/>
                </a:lnTo>
                <a:lnTo>
                  <a:pt x="18114" y="16672"/>
                </a:lnTo>
                <a:cubicBezTo>
                  <a:pt x="18269" y="16790"/>
                  <a:pt x="18554" y="16683"/>
                  <a:pt x="18600" y="16488"/>
                </a:cubicBezTo>
                <a:cubicBezTo>
                  <a:pt x="18616" y="16417"/>
                  <a:pt x="18662" y="13883"/>
                  <a:pt x="18707" y="10879"/>
                </a:cubicBezTo>
                <a:cubicBezTo>
                  <a:pt x="18774" y="6397"/>
                  <a:pt x="18781" y="5399"/>
                  <a:pt x="18738" y="5270"/>
                </a:cubicBezTo>
                <a:cubicBezTo>
                  <a:pt x="18698" y="5147"/>
                  <a:pt x="18576" y="5104"/>
                  <a:pt x="18457" y="5120"/>
                </a:cubicBezTo>
                <a:close/>
              </a:path>
            </a:pathLst>
          </a:custGeom>
          <a:ln w="12700" cap="flat">
            <a:noFill/>
            <a:miter lim="400000"/>
          </a:ln>
          <a:effectLst/>
        </p:spPr>
      </p:pic>
      <p:pic>
        <p:nvPicPr>
          <p:cNvPr id="36" name="그림 35">
            <a:extLst>
              <a:ext uri="{FF2B5EF4-FFF2-40B4-BE49-F238E27FC236}">
                <a16:creationId xmlns:a16="http://schemas.microsoft.com/office/drawing/2014/main" id="{C1C42178-53FE-E240-A97D-1A2D16B864A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81120" y="4079995"/>
            <a:ext cx="2282927" cy="1175188"/>
          </a:xfrm>
          <a:prstGeom prst="rect">
            <a:avLst/>
          </a:prstGeom>
        </p:spPr>
      </p:pic>
      <p:sp>
        <p:nvSpPr>
          <p:cNvPr id="39" name="타원 38">
            <a:extLst>
              <a:ext uri="{FF2B5EF4-FFF2-40B4-BE49-F238E27FC236}">
                <a16:creationId xmlns:a16="http://schemas.microsoft.com/office/drawing/2014/main" id="{5E19F14F-B6C4-1448-AA56-2EFC81FAF867}"/>
              </a:ext>
            </a:extLst>
          </p:cNvPr>
          <p:cNvSpPr/>
          <p:nvPr/>
        </p:nvSpPr>
        <p:spPr>
          <a:xfrm>
            <a:off x="5826157" y="5581250"/>
            <a:ext cx="470304" cy="517334"/>
          </a:xfrm>
          <a:prstGeom prst="ellipse">
            <a:avLst/>
          </a:prstGeom>
          <a:solidFill>
            <a:srgbClr val="FBFBFB"/>
          </a:solidFill>
          <a:ln w="1016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42" name="그룹 41">
            <a:extLst>
              <a:ext uri="{FF2B5EF4-FFF2-40B4-BE49-F238E27FC236}">
                <a16:creationId xmlns:a16="http://schemas.microsoft.com/office/drawing/2014/main" id="{A5B179D4-5645-5542-9AF4-D8736DC80025}"/>
              </a:ext>
            </a:extLst>
          </p:cNvPr>
          <p:cNvGrpSpPr/>
          <p:nvPr/>
        </p:nvGrpSpPr>
        <p:grpSpPr>
          <a:xfrm>
            <a:off x="6414843" y="4467535"/>
            <a:ext cx="1005155" cy="673433"/>
            <a:chOff x="2263852" y="2348538"/>
            <a:chExt cx="1005155" cy="612212"/>
          </a:xfrm>
        </p:grpSpPr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61C70580-1E46-5745-8C2E-B5DF4E2B35E4}"/>
                </a:ext>
              </a:extLst>
            </p:cNvPr>
            <p:cNvSpPr txBox="1"/>
            <p:nvPr/>
          </p:nvSpPr>
          <p:spPr>
            <a:xfrm>
              <a:off x="2263852" y="2348538"/>
              <a:ext cx="697627" cy="36373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000" b="1" dirty="0">
                  <a:solidFill>
                    <a:schemeClr val="accent4"/>
                  </a:solidFill>
                </a:rPr>
                <a:t>저장</a:t>
              </a:r>
            </a:p>
          </p:txBody>
        </p:sp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04E58095-F4C2-FA43-90D3-7DC523184FA3}"/>
                </a:ext>
              </a:extLst>
            </p:cNvPr>
            <p:cNvSpPr txBox="1"/>
            <p:nvPr/>
          </p:nvSpPr>
          <p:spPr>
            <a:xfrm>
              <a:off x="2289252" y="2624994"/>
              <a:ext cx="979755" cy="33575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b="1" dirty="0">
                  <a:solidFill>
                    <a:schemeClr val="accent4"/>
                  </a:solidFill>
                </a:rPr>
                <a:t>MySQL</a:t>
              </a:r>
              <a:endParaRPr lang="ko-KR" altLang="en-US" b="1" dirty="0">
                <a:solidFill>
                  <a:schemeClr val="accent4"/>
                </a:solidFill>
              </a:endParaRPr>
            </a:p>
          </p:txBody>
        </p:sp>
      </p:grpSp>
      <p:grpSp>
        <p:nvGrpSpPr>
          <p:cNvPr id="48" name="그룹 47">
            <a:extLst>
              <a:ext uri="{FF2B5EF4-FFF2-40B4-BE49-F238E27FC236}">
                <a16:creationId xmlns:a16="http://schemas.microsoft.com/office/drawing/2014/main" id="{C3439432-247A-3E45-8837-BC177FA6F872}"/>
              </a:ext>
            </a:extLst>
          </p:cNvPr>
          <p:cNvGrpSpPr/>
          <p:nvPr/>
        </p:nvGrpSpPr>
        <p:grpSpPr>
          <a:xfrm>
            <a:off x="3760880" y="1472841"/>
            <a:ext cx="1854476" cy="4764226"/>
            <a:chOff x="3708359" y="-1370366"/>
            <a:chExt cx="1854476" cy="4331116"/>
          </a:xfrm>
        </p:grpSpPr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AFF9F20B-2707-8F4D-8A6F-85B9AD163D54}"/>
                </a:ext>
              </a:extLst>
            </p:cNvPr>
            <p:cNvSpPr txBox="1"/>
            <p:nvPr/>
          </p:nvSpPr>
          <p:spPr>
            <a:xfrm>
              <a:off x="4606978" y="2348538"/>
              <a:ext cx="954107" cy="36373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ko-KR" altLang="en-US" sz="2000" b="1" dirty="0">
                  <a:solidFill>
                    <a:schemeClr val="accent4"/>
                  </a:solidFill>
                </a:rPr>
                <a:t>시각화</a:t>
              </a:r>
            </a:p>
          </p:txBody>
        </p:sp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id="{791549E6-B683-0944-8611-71F7FB7B3A2B}"/>
                </a:ext>
              </a:extLst>
            </p:cNvPr>
            <p:cNvSpPr txBox="1"/>
            <p:nvPr/>
          </p:nvSpPr>
          <p:spPr>
            <a:xfrm>
              <a:off x="4251176" y="2624994"/>
              <a:ext cx="1287532" cy="33575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b="1" dirty="0">
                  <a:solidFill>
                    <a:schemeClr val="accent4"/>
                  </a:solidFill>
                </a:rPr>
                <a:t>matplotlib</a:t>
              </a:r>
              <a:endParaRPr lang="ko-KR" altLang="en-US" b="1" dirty="0">
                <a:solidFill>
                  <a:schemeClr val="accent4"/>
                </a:solidFill>
              </a:endParaRPr>
            </a:p>
          </p:txBody>
        </p:sp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F6700338-7AC2-A840-907A-83F98FCFBB92}"/>
                </a:ext>
              </a:extLst>
            </p:cNvPr>
            <p:cNvSpPr txBox="1"/>
            <p:nvPr/>
          </p:nvSpPr>
          <p:spPr>
            <a:xfrm>
              <a:off x="4863458" y="472033"/>
              <a:ext cx="697627" cy="36373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ko-KR" altLang="en-US" sz="2000" b="1" dirty="0">
                  <a:solidFill>
                    <a:schemeClr val="accent4"/>
                  </a:solidFill>
                </a:rPr>
                <a:t>처리</a:t>
              </a:r>
            </a:p>
          </p:txBody>
        </p:sp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4B0F1778-69EA-0A42-8358-9C3BCF9985DD}"/>
                </a:ext>
              </a:extLst>
            </p:cNvPr>
            <p:cNvSpPr txBox="1"/>
            <p:nvPr/>
          </p:nvSpPr>
          <p:spPr>
            <a:xfrm>
              <a:off x="3708359" y="748489"/>
              <a:ext cx="1847493" cy="33575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b="1" dirty="0">
                  <a:solidFill>
                    <a:schemeClr val="accent4"/>
                  </a:solidFill>
                </a:rPr>
                <a:t>APACHE Spark</a:t>
              </a:r>
              <a:endParaRPr lang="ko-KR" altLang="en-US" b="1" dirty="0">
                <a:solidFill>
                  <a:schemeClr val="accent4"/>
                </a:solidFill>
              </a:endParaRPr>
            </a:p>
          </p:txBody>
        </p:sp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E3EE9778-63C4-4946-A201-0EF1A0D69AAA}"/>
                </a:ext>
              </a:extLst>
            </p:cNvPr>
            <p:cNvSpPr txBox="1"/>
            <p:nvPr/>
          </p:nvSpPr>
          <p:spPr>
            <a:xfrm>
              <a:off x="4863458" y="-1370366"/>
              <a:ext cx="697627" cy="36373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ko-KR" altLang="en-US" sz="2000" b="1" dirty="0">
                  <a:solidFill>
                    <a:schemeClr val="accent4"/>
                  </a:solidFill>
                </a:rPr>
                <a:t>수집</a:t>
              </a:r>
            </a:p>
          </p:txBody>
        </p:sp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0EACEF59-5A8F-4248-B389-2AB92DCD8BB0}"/>
                </a:ext>
              </a:extLst>
            </p:cNvPr>
            <p:cNvSpPr txBox="1"/>
            <p:nvPr/>
          </p:nvSpPr>
          <p:spPr>
            <a:xfrm>
              <a:off x="3736694" y="-1093910"/>
              <a:ext cx="1826141" cy="83939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US" altLang="ko-KR" b="1" dirty="0">
                  <a:solidFill>
                    <a:schemeClr val="accent4"/>
                  </a:solidFill>
                </a:rPr>
                <a:t>Selenium</a:t>
              </a:r>
            </a:p>
            <a:p>
              <a:pPr algn="r"/>
              <a:r>
                <a:rPr lang="en-US" altLang="ko-KR" b="1" dirty="0" err="1">
                  <a:solidFill>
                    <a:schemeClr val="accent4"/>
                  </a:solidFill>
                </a:rPr>
                <a:t>Alpha_vantage</a:t>
              </a:r>
              <a:endParaRPr lang="en-US" altLang="ko-KR" b="1" dirty="0">
                <a:solidFill>
                  <a:schemeClr val="accent4"/>
                </a:solidFill>
              </a:endParaRPr>
            </a:p>
            <a:p>
              <a:pPr algn="r"/>
              <a:r>
                <a:rPr lang="en-US" altLang="ko-KR" b="1" dirty="0" err="1">
                  <a:solidFill>
                    <a:schemeClr val="accent4"/>
                  </a:solidFill>
                </a:rPr>
                <a:t>quandl</a:t>
              </a:r>
              <a:r>
                <a:rPr lang="en-US" altLang="ko-KR" b="1" dirty="0">
                  <a:solidFill>
                    <a:schemeClr val="accent4"/>
                  </a:solidFill>
                </a:rPr>
                <a:t> , yahoo</a:t>
              </a:r>
            </a:p>
          </p:txBody>
        </p:sp>
      </p:grpSp>
      <p:pic>
        <p:nvPicPr>
          <p:cNvPr id="7" name="그림 6">
            <a:extLst>
              <a:ext uri="{FF2B5EF4-FFF2-40B4-BE49-F238E27FC236}">
                <a16:creationId xmlns:a16="http://schemas.microsoft.com/office/drawing/2014/main" id="{207CBA42-7F37-8340-8487-11A12446EDD1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3142" r="70292" b="32780"/>
          <a:stretch/>
        </p:blipFill>
        <p:spPr>
          <a:xfrm>
            <a:off x="1878396" y="1729568"/>
            <a:ext cx="490972" cy="563190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0A51C71E-59DB-744D-89F4-3CDF8529B4A0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83805" y="1776942"/>
            <a:ext cx="470304" cy="470304"/>
          </a:xfrm>
          <a:prstGeom prst="rect">
            <a:avLst/>
          </a:prstGeom>
        </p:spPr>
      </p:pic>
      <p:sp>
        <p:nvSpPr>
          <p:cNvPr id="12" name="직사각형 11">
            <a:extLst>
              <a:ext uri="{FF2B5EF4-FFF2-40B4-BE49-F238E27FC236}">
                <a16:creationId xmlns:a16="http://schemas.microsoft.com/office/drawing/2014/main" id="{5C1F02C1-F23B-7841-B39C-E739F41FCA1D}"/>
              </a:ext>
            </a:extLst>
          </p:cNvPr>
          <p:cNvSpPr/>
          <p:nvPr/>
        </p:nvSpPr>
        <p:spPr>
          <a:xfrm>
            <a:off x="1029696" y="1290504"/>
            <a:ext cx="4521140" cy="1443920"/>
          </a:xfrm>
          <a:prstGeom prst="rect">
            <a:avLst/>
          </a:prstGeom>
          <a:noFill/>
          <a:ln w="31750">
            <a:solidFill>
              <a:srgbClr val="74AA9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76304438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65BB73A3-8B68-DF4F-94DD-E32DE5B094B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81972" y="2123411"/>
            <a:ext cx="2265162" cy="1164513"/>
          </a:xfrm>
          <a:prstGeom prst="rect">
            <a:avLst/>
          </a:prstGeom>
        </p:spPr>
      </p:pic>
      <p:cxnSp>
        <p:nvCxnSpPr>
          <p:cNvPr id="26" name="직선 연결선 22">
            <a:extLst>
              <a:ext uri="{FF2B5EF4-FFF2-40B4-BE49-F238E27FC236}">
                <a16:creationId xmlns:a16="http://schemas.microsoft.com/office/drawing/2014/main" id="{9318C3B1-E462-E849-A072-5BCDFDB0927F}"/>
              </a:ext>
            </a:extLst>
          </p:cNvPr>
          <p:cNvCxnSpPr/>
          <p:nvPr/>
        </p:nvCxnSpPr>
        <p:spPr>
          <a:xfrm>
            <a:off x="139700" y="491296"/>
            <a:ext cx="1993900" cy="0"/>
          </a:xfrm>
          <a:prstGeom prst="line">
            <a:avLst/>
          </a:prstGeom>
          <a:ln>
            <a:solidFill>
              <a:srgbClr val="48A6A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Box 32">
            <a:extLst>
              <a:ext uri="{FF2B5EF4-FFF2-40B4-BE49-F238E27FC236}">
                <a16:creationId xmlns:a16="http://schemas.microsoft.com/office/drawing/2014/main" id="{F9314F25-2094-CE43-8B31-A30DB0D062A1}"/>
              </a:ext>
            </a:extLst>
          </p:cNvPr>
          <p:cNvSpPr txBox="1"/>
          <p:nvPr/>
        </p:nvSpPr>
        <p:spPr>
          <a:xfrm>
            <a:off x="886674" y="588588"/>
            <a:ext cx="2095445" cy="36933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rgbClr val="48A6A6"/>
                </a:solidFill>
              </a:rPr>
              <a:t>데이터 파이프라인</a:t>
            </a:r>
          </a:p>
        </p:txBody>
      </p:sp>
      <p:pic>
        <p:nvPicPr>
          <p:cNvPr id="37" name="그림 36">
            <a:extLst>
              <a:ext uri="{FF2B5EF4-FFF2-40B4-BE49-F238E27FC236}">
                <a16:creationId xmlns:a16="http://schemas.microsoft.com/office/drawing/2014/main" id="{85EC3953-F660-5341-90F8-4C5FDFC182A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616" t="27824" r="70904" b="24528"/>
          <a:stretch/>
        </p:blipFill>
        <p:spPr>
          <a:xfrm>
            <a:off x="2393655" y="1721746"/>
            <a:ext cx="490972" cy="571012"/>
          </a:xfrm>
          <a:prstGeom prst="rect">
            <a:avLst/>
          </a:prstGeom>
        </p:spPr>
      </p:pic>
      <p:cxnSp>
        <p:nvCxnSpPr>
          <p:cNvPr id="16" name="직선 연결선 15"/>
          <p:cNvCxnSpPr>
            <a:cxnSpLocks/>
          </p:cNvCxnSpPr>
          <p:nvPr/>
        </p:nvCxnSpPr>
        <p:spPr>
          <a:xfrm>
            <a:off x="6076978" y="1269710"/>
            <a:ext cx="0" cy="5084064"/>
          </a:xfrm>
          <a:prstGeom prst="line">
            <a:avLst/>
          </a:prstGeom>
          <a:ln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타원 61"/>
          <p:cNvSpPr/>
          <p:nvPr/>
        </p:nvSpPr>
        <p:spPr>
          <a:xfrm>
            <a:off x="5849659" y="1472841"/>
            <a:ext cx="470304" cy="517334"/>
          </a:xfrm>
          <a:prstGeom prst="ellipse">
            <a:avLst/>
          </a:prstGeom>
          <a:solidFill>
            <a:srgbClr val="FBFBFB"/>
          </a:solidFill>
          <a:ln w="1016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3" name="타원 62"/>
          <p:cNvSpPr/>
          <p:nvPr/>
        </p:nvSpPr>
        <p:spPr>
          <a:xfrm>
            <a:off x="5841825" y="2509151"/>
            <a:ext cx="470304" cy="517334"/>
          </a:xfrm>
          <a:prstGeom prst="ellipse">
            <a:avLst/>
          </a:prstGeom>
          <a:solidFill>
            <a:srgbClr val="FBFBFB"/>
          </a:solidFill>
          <a:ln w="1016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4" name="타원 63"/>
          <p:cNvSpPr/>
          <p:nvPr/>
        </p:nvSpPr>
        <p:spPr>
          <a:xfrm>
            <a:off x="5833991" y="3545461"/>
            <a:ext cx="470304" cy="517334"/>
          </a:xfrm>
          <a:prstGeom prst="ellipse">
            <a:avLst/>
          </a:prstGeom>
          <a:solidFill>
            <a:srgbClr val="FBFBFB"/>
          </a:solidFill>
          <a:ln w="1016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5" name="타원 64"/>
          <p:cNvSpPr/>
          <p:nvPr/>
        </p:nvSpPr>
        <p:spPr>
          <a:xfrm>
            <a:off x="5826157" y="4581771"/>
            <a:ext cx="470304" cy="517334"/>
          </a:xfrm>
          <a:prstGeom prst="ellipse">
            <a:avLst/>
          </a:prstGeom>
          <a:solidFill>
            <a:srgbClr val="FBFBFB"/>
          </a:solidFill>
          <a:ln w="1016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20" name="그룹 19"/>
          <p:cNvGrpSpPr/>
          <p:nvPr/>
        </p:nvGrpSpPr>
        <p:grpSpPr>
          <a:xfrm>
            <a:off x="6414843" y="2505614"/>
            <a:ext cx="1069276" cy="673433"/>
            <a:chOff x="2263852" y="3337773"/>
            <a:chExt cx="1069276" cy="612212"/>
          </a:xfrm>
        </p:grpSpPr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9567244C-72C4-DF41-8AEC-EA129250A899}"/>
                </a:ext>
              </a:extLst>
            </p:cNvPr>
            <p:cNvSpPr txBox="1"/>
            <p:nvPr/>
          </p:nvSpPr>
          <p:spPr>
            <a:xfrm>
              <a:off x="2263852" y="3337773"/>
              <a:ext cx="697627" cy="36373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000" b="1" dirty="0">
                  <a:solidFill>
                    <a:schemeClr val="accent4"/>
                  </a:solidFill>
                </a:rPr>
                <a:t>적재</a:t>
              </a:r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183B1021-FFD8-D24C-BEB0-2A1D34EC1D70}"/>
                </a:ext>
              </a:extLst>
            </p:cNvPr>
            <p:cNvSpPr txBox="1"/>
            <p:nvPr/>
          </p:nvSpPr>
          <p:spPr>
            <a:xfrm>
              <a:off x="2289252" y="3614229"/>
              <a:ext cx="1043876" cy="33575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b="1" dirty="0">
                  <a:solidFill>
                    <a:schemeClr val="accent4"/>
                  </a:solidFill>
                </a:rPr>
                <a:t>Hadoop</a:t>
              </a:r>
              <a:endParaRPr lang="ko-KR" altLang="en-US" b="1" dirty="0">
                <a:solidFill>
                  <a:schemeClr val="accent4"/>
                </a:solidFill>
              </a:endParaRPr>
            </a:p>
          </p:txBody>
        </p:sp>
      </p:grpSp>
      <p:pic>
        <p:nvPicPr>
          <p:cNvPr id="34" name="그림 33" descr="텍스트, 클립아트이(가) 표시된 사진&#10;&#10;자동 생성된 설명">
            <a:extLst>
              <a:ext uri="{FF2B5EF4-FFF2-40B4-BE49-F238E27FC236}">
                <a16:creationId xmlns:a16="http://schemas.microsoft.com/office/drawing/2014/main" id="{2802B0CF-5748-804C-9A86-1565E3FE6BE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1044" y="3311800"/>
            <a:ext cx="2285675" cy="1198386"/>
          </a:xfrm>
          <a:prstGeom prst="rect">
            <a:avLst/>
          </a:prstGeom>
        </p:spPr>
      </p:pic>
      <p:pic>
        <p:nvPicPr>
          <p:cNvPr id="35" name="KakaoTalk_Photo_2021-08-21-22-58-18.png" descr="KakaoTalk_Photo_2021-08-21-22-58-18.png">
            <a:extLst>
              <a:ext uri="{FF2B5EF4-FFF2-40B4-BE49-F238E27FC236}">
                <a16:creationId xmlns:a16="http://schemas.microsoft.com/office/drawing/2014/main" id="{B59E5EEA-FF28-174C-AD21-90DBD44E77B5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l="9930" t="40810" r="11126" b="40030"/>
          <a:stretch>
            <a:fillRect/>
          </a:stretch>
        </p:blipFill>
        <p:spPr>
          <a:xfrm>
            <a:off x="1029697" y="5740635"/>
            <a:ext cx="2207806" cy="44621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45" h="20894" extrusionOk="0">
                <a:moveTo>
                  <a:pt x="17302" y="10"/>
                </a:moveTo>
                <a:cubicBezTo>
                  <a:pt x="16940" y="5"/>
                  <a:pt x="16965" y="-449"/>
                  <a:pt x="16844" y="7883"/>
                </a:cubicBezTo>
                <a:cubicBezTo>
                  <a:pt x="16703" y="17503"/>
                  <a:pt x="16698" y="16616"/>
                  <a:pt x="16879" y="16705"/>
                </a:cubicBezTo>
                <a:cubicBezTo>
                  <a:pt x="16960" y="16745"/>
                  <a:pt x="17055" y="16739"/>
                  <a:pt x="17084" y="16705"/>
                </a:cubicBezTo>
                <a:cubicBezTo>
                  <a:pt x="17113" y="16671"/>
                  <a:pt x="17175" y="16655"/>
                  <a:pt x="17226" y="16655"/>
                </a:cubicBezTo>
                <a:cubicBezTo>
                  <a:pt x="17278" y="16655"/>
                  <a:pt x="17337" y="16505"/>
                  <a:pt x="17358" y="16322"/>
                </a:cubicBezTo>
                <a:cubicBezTo>
                  <a:pt x="17378" y="16139"/>
                  <a:pt x="17449" y="12467"/>
                  <a:pt x="17510" y="8166"/>
                </a:cubicBezTo>
                <a:cubicBezTo>
                  <a:pt x="17635" y="-650"/>
                  <a:pt x="17648" y="15"/>
                  <a:pt x="17302" y="10"/>
                </a:cubicBezTo>
                <a:close/>
                <a:moveTo>
                  <a:pt x="19762" y="10"/>
                </a:moveTo>
                <a:cubicBezTo>
                  <a:pt x="19665" y="8"/>
                  <a:pt x="19572" y="59"/>
                  <a:pt x="19533" y="177"/>
                </a:cubicBezTo>
                <a:cubicBezTo>
                  <a:pt x="19469" y="370"/>
                  <a:pt x="19451" y="1222"/>
                  <a:pt x="19304" y="10030"/>
                </a:cubicBezTo>
                <a:cubicBezTo>
                  <a:pt x="19259" y="12685"/>
                  <a:pt x="19222" y="15268"/>
                  <a:pt x="19221" y="15756"/>
                </a:cubicBezTo>
                <a:cubicBezTo>
                  <a:pt x="19220" y="16618"/>
                  <a:pt x="19221" y="16636"/>
                  <a:pt x="19345" y="16705"/>
                </a:cubicBezTo>
                <a:cubicBezTo>
                  <a:pt x="19467" y="16773"/>
                  <a:pt x="19611" y="16716"/>
                  <a:pt x="19720" y="16555"/>
                </a:cubicBezTo>
                <a:cubicBezTo>
                  <a:pt x="19747" y="16515"/>
                  <a:pt x="19772" y="16311"/>
                  <a:pt x="19772" y="16106"/>
                </a:cubicBezTo>
                <a:cubicBezTo>
                  <a:pt x="19772" y="15630"/>
                  <a:pt x="19834" y="15443"/>
                  <a:pt x="19876" y="15789"/>
                </a:cubicBezTo>
                <a:cubicBezTo>
                  <a:pt x="20016" y="16948"/>
                  <a:pt x="20615" y="17245"/>
                  <a:pt x="20962" y="16339"/>
                </a:cubicBezTo>
                <a:cubicBezTo>
                  <a:pt x="21175" y="15781"/>
                  <a:pt x="21367" y="14570"/>
                  <a:pt x="21430" y="13392"/>
                </a:cubicBezTo>
                <a:cubicBezTo>
                  <a:pt x="21451" y="12997"/>
                  <a:pt x="21481" y="12364"/>
                  <a:pt x="21503" y="11961"/>
                </a:cubicBezTo>
                <a:cubicBezTo>
                  <a:pt x="21600" y="10162"/>
                  <a:pt x="21522" y="7555"/>
                  <a:pt x="21326" y="6119"/>
                </a:cubicBezTo>
                <a:cubicBezTo>
                  <a:pt x="21156" y="4873"/>
                  <a:pt x="20644" y="4542"/>
                  <a:pt x="20268" y="5453"/>
                </a:cubicBezTo>
                <a:cubicBezTo>
                  <a:pt x="20145" y="5751"/>
                  <a:pt x="20036" y="5950"/>
                  <a:pt x="20029" y="5886"/>
                </a:cubicBezTo>
                <a:cubicBezTo>
                  <a:pt x="20016" y="5760"/>
                  <a:pt x="20064" y="3177"/>
                  <a:pt x="20109" y="1458"/>
                </a:cubicBezTo>
                <a:cubicBezTo>
                  <a:pt x="20136" y="402"/>
                  <a:pt x="20133" y="367"/>
                  <a:pt x="20029" y="177"/>
                </a:cubicBezTo>
                <a:cubicBezTo>
                  <a:pt x="19963" y="56"/>
                  <a:pt x="19860" y="12"/>
                  <a:pt x="19762" y="10"/>
                </a:cubicBezTo>
                <a:close/>
                <a:moveTo>
                  <a:pt x="11568" y="27"/>
                </a:moveTo>
                <a:cubicBezTo>
                  <a:pt x="11445" y="44"/>
                  <a:pt x="11322" y="143"/>
                  <a:pt x="11291" y="293"/>
                </a:cubicBezTo>
                <a:cubicBezTo>
                  <a:pt x="11262" y="435"/>
                  <a:pt x="11104" y="9496"/>
                  <a:pt x="11027" y="15357"/>
                </a:cubicBezTo>
                <a:lnTo>
                  <a:pt x="11006" y="16605"/>
                </a:lnTo>
                <a:lnTo>
                  <a:pt x="11169" y="16688"/>
                </a:lnTo>
                <a:cubicBezTo>
                  <a:pt x="11258" y="16729"/>
                  <a:pt x="11399" y="16727"/>
                  <a:pt x="11485" y="16688"/>
                </a:cubicBezTo>
                <a:lnTo>
                  <a:pt x="11641" y="16622"/>
                </a:lnTo>
                <a:lnTo>
                  <a:pt x="11669" y="15490"/>
                </a:lnTo>
                <a:cubicBezTo>
                  <a:pt x="11683" y="14874"/>
                  <a:pt x="11710" y="14329"/>
                  <a:pt x="11728" y="14275"/>
                </a:cubicBezTo>
                <a:cubicBezTo>
                  <a:pt x="11746" y="14222"/>
                  <a:pt x="11796" y="14496"/>
                  <a:pt x="11839" y="14891"/>
                </a:cubicBezTo>
                <a:cubicBezTo>
                  <a:pt x="12037" y="16739"/>
                  <a:pt x="12513" y="18467"/>
                  <a:pt x="12973" y="19002"/>
                </a:cubicBezTo>
                <a:cubicBezTo>
                  <a:pt x="13418" y="19519"/>
                  <a:pt x="13830" y="19305"/>
                  <a:pt x="14243" y="18336"/>
                </a:cubicBezTo>
                <a:cubicBezTo>
                  <a:pt x="14556" y="17600"/>
                  <a:pt x="14725" y="16893"/>
                  <a:pt x="14926" y="15473"/>
                </a:cubicBezTo>
                <a:cubicBezTo>
                  <a:pt x="15013" y="14859"/>
                  <a:pt x="15096" y="14406"/>
                  <a:pt x="15110" y="14474"/>
                </a:cubicBezTo>
                <a:cubicBezTo>
                  <a:pt x="15124" y="14543"/>
                  <a:pt x="15154" y="14919"/>
                  <a:pt x="15176" y="15290"/>
                </a:cubicBezTo>
                <a:cubicBezTo>
                  <a:pt x="15240" y="16377"/>
                  <a:pt x="15382" y="16742"/>
                  <a:pt x="15759" y="16805"/>
                </a:cubicBezTo>
                <a:cubicBezTo>
                  <a:pt x="16161" y="16873"/>
                  <a:pt x="16264" y="16663"/>
                  <a:pt x="16310" y="15623"/>
                </a:cubicBezTo>
                <a:cubicBezTo>
                  <a:pt x="16328" y="15208"/>
                  <a:pt x="16334" y="14652"/>
                  <a:pt x="16321" y="14408"/>
                </a:cubicBezTo>
                <a:cubicBezTo>
                  <a:pt x="16300" y="13998"/>
                  <a:pt x="16283" y="13994"/>
                  <a:pt x="16109" y="14108"/>
                </a:cubicBezTo>
                <a:cubicBezTo>
                  <a:pt x="15952" y="14212"/>
                  <a:pt x="15912" y="14161"/>
                  <a:pt x="15852" y="13842"/>
                </a:cubicBezTo>
                <a:cubicBezTo>
                  <a:pt x="15785" y="13489"/>
                  <a:pt x="15782" y="13266"/>
                  <a:pt x="15821" y="10679"/>
                </a:cubicBezTo>
                <a:cubicBezTo>
                  <a:pt x="15845" y="9148"/>
                  <a:pt x="15874" y="7862"/>
                  <a:pt x="15884" y="7816"/>
                </a:cubicBezTo>
                <a:cubicBezTo>
                  <a:pt x="15894" y="7769"/>
                  <a:pt x="16003" y="7700"/>
                  <a:pt x="16133" y="7683"/>
                </a:cubicBezTo>
                <a:cubicBezTo>
                  <a:pt x="16263" y="7666"/>
                  <a:pt x="16384" y="7599"/>
                  <a:pt x="16397" y="7534"/>
                </a:cubicBezTo>
                <a:cubicBezTo>
                  <a:pt x="16440" y="7330"/>
                  <a:pt x="16468" y="6100"/>
                  <a:pt x="16442" y="5603"/>
                </a:cubicBezTo>
                <a:cubicBezTo>
                  <a:pt x="16419" y="5168"/>
                  <a:pt x="16396" y="5121"/>
                  <a:pt x="16171" y="5070"/>
                </a:cubicBezTo>
                <a:lnTo>
                  <a:pt x="15925" y="5020"/>
                </a:lnTo>
                <a:lnTo>
                  <a:pt x="15925" y="3788"/>
                </a:lnTo>
                <a:lnTo>
                  <a:pt x="15925" y="2557"/>
                </a:lnTo>
                <a:lnTo>
                  <a:pt x="15610" y="2557"/>
                </a:lnTo>
                <a:lnTo>
                  <a:pt x="15297" y="2557"/>
                </a:lnTo>
                <a:lnTo>
                  <a:pt x="15256" y="3788"/>
                </a:lnTo>
                <a:cubicBezTo>
                  <a:pt x="15218" y="4934"/>
                  <a:pt x="15208" y="5014"/>
                  <a:pt x="15107" y="5070"/>
                </a:cubicBezTo>
                <a:cubicBezTo>
                  <a:pt x="15047" y="5102"/>
                  <a:pt x="14999" y="5243"/>
                  <a:pt x="14999" y="5386"/>
                </a:cubicBezTo>
                <a:cubicBezTo>
                  <a:pt x="14999" y="5929"/>
                  <a:pt x="14923" y="5851"/>
                  <a:pt x="14839" y="5203"/>
                </a:cubicBezTo>
                <a:cubicBezTo>
                  <a:pt x="14715" y="4242"/>
                  <a:pt x="14368" y="3039"/>
                  <a:pt x="14090" y="2623"/>
                </a:cubicBezTo>
                <a:cubicBezTo>
                  <a:pt x="13245" y="1361"/>
                  <a:pt x="12402" y="2519"/>
                  <a:pt x="11950" y="5553"/>
                </a:cubicBezTo>
                <a:cubicBezTo>
                  <a:pt x="11855" y="6191"/>
                  <a:pt x="11838" y="5578"/>
                  <a:pt x="11881" y="2973"/>
                </a:cubicBezTo>
                <a:cubicBezTo>
                  <a:pt x="11920" y="661"/>
                  <a:pt x="11917" y="442"/>
                  <a:pt x="11853" y="210"/>
                </a:cubicBezTo>
                <a:cubicBezTo>
                  <a:pt x="11815" y="70"/>
                  <a:pt x="11690" y="11"/>
                  <a:pt x="11568" y="27"/>
                </a:cubicBezTo>
                <a:close/>
                <a:moveTo>
                  <a:pt x="18520" y="426"/>
                </a:moveTo>
                <a:cubicBezTo>
                  <a:pt x="18329" y="425"/>
                  <a:pt x="18166" y="977"/>
                  <a:pt x="18135" y="1874"/>
                </a:cubicBezTo>
                <a:cubicBezTo>
                  <a:pt x="18103" y="2778"/>
                  <a:pt x="18178" y="3525"/>
                  <a:pt x="18319" y="3655"/>
                </a:cubicBezTo>
                <a:cubicBezTo>
                  <a:pt x="18476" y="3800"/>
                  <a:pt x="18526" y="3772"/>
                  <a:pt x="18676" y="3572"/>
                </a:cubicBezTo>
                <a:cubicBezTo>
                  <a:pt x="18801" y="3405"/>
                  <a:pt x="18827" y="3274"/>
                  <a:pt x="18863" y="2640"/>
                </a:cubicBezTo>
                <a:cubicBezTo>
                  <a:pt x="18923" y="1562"/>
                  <a:pt x="18881" y="954"/>
                  <a:pt x="18718" y="626"/>
                </a:cubicBezTo>
                <a:cubicBezTo>
                  <a:pt x="18652" y="493"/>
                  <a:pt x="18584" y="426"/>
                  <a:pt x="18520" y="426"/>
                </a:cubicBezTo>
                <a:close/>
                <a:moveTo>
                  <a:pt x="7205" y="2457"/>
                </a:moveTo>
                <a:cubicBezTo>
                  <a:pt x="6874" y="2457"/>
                  <a:pt x="6881" y="2418"/>
                  <a:pt x="6840" y="4005"/>
                </a:cubicBezTo>
                <a:cubicBezTo>
                  <a:pt x="6815" y="4979"/>
                  <a:pt x="6809" y="5003"/>
                  <a:pt x="6660" y="5120"/>
                </a:cubicBezTo>
                <a:cubicBezTo>
                  <a:pt x="6474" y="5265"/>
                  <a:pt x="6438" y="5514"/>
                  <a:pt x="6438" y="6668"/>
                </a:cubicBezTo>
                <a:cubicBezTo>
                  <a:pt x="6437" y="7628"/>
                  <a:pt x="6426" y="7593"/>
                  <a:pt x="6695" y="7667"/>
                </a:cubicBezTo>
                <a:cubicBezTo>
                  <a:pt x="6753" y="7683"/>
                  <a:pt x="6773" y="7789"/>
                  <a:pt x="6768" y="8133"/>
                </a:cubicBezTo>
                <a:cubicBezTo>
                  <a:pt x="6765" y="8390"/>
                  <a:pt x="6750" y="10010"/>
                  <a:pt x="6736" y="11728"/>
                </a:cubicBezTo>
                <a:cubicBezTo>
                  <a:pt x="6706" y="15297"/>
                  <a:pt x="6740" y="15895"/>
                  <a:pt x="6993" y="16522"/>
                </a:cubicBezTo>
                <a:cubicBezTo>
                  <a:pt x="7101" y="16788"/>
                  <a:pt x="7202" y="16849"/>
                  <a:pt x="7458" y="16805"/>
                </a:cubicBezTo>
                <a:cubicBezTo>
                  <a:pt x="7851" y="16737"/>
                  <a:pt x="7902" y="16545"/>
                  <a:pt x="7902" y="14990"/>
                </a:cubicBezTo>
                <a:lnTo>
                  <a:pt x="7902" y="13958"/>
                </a:lnTo>
                <a:lnTo>
                  <a:pt x="7687" y="14092"/>
                </a:lnTo>
                <a:cubicBezTo>
                  <a:pt x="7375" y="14279"/>
                  <a:pt x="7368" y="14195"/>
                  <a:pt x="7402" y="10829"/>
                </a:cubicBezTo>
                <a:cubicBezTo>
                  <a:pt x="7418" y="9295"/>
                  <a:pt x="7448" y="7950"/>
                  <a:pt x="7468" y="7850"/>
                </a:cubicBezTo>
                <a:cubicBezTo>
                  <a:pt x="7488" y="7750"/>
                  <a:pt x="7570" y="7704"/>
                  <a:pt x="7652" y="7733"/>
                </a:cubicBezTo>
                <a:cubicBezTo>
                  <a:pt x="7733" y="7761"/>
                  <a:pt x="7852" y="7692"/>
                  <a:pt x="7912" y="7583"/>
                </a:cubicBezTo>
                <a:cubicBezTo>
                  <a:pt x="8017" y="7392"/>
                  <a:pt x="8021" y="7341"/>
                  <a:pt x="8009" y="6302"/>
                </a:cubicBezTo>
                <a:lnTo>
                  <a:pt x="7999" y="5203"/>
                </a:lnTo>
                <a:lnTo>
                  <a:pt x="7760" y="5103"/>
                </a:lnTo>
                <a:lnTo>
                  <a:pt x="7524" y="5020"/>
                </a:lnTo>
                <a:lnTo>
                  <a:pt x="7513" y="3722"/>
                </a:lnTo>
                <a:lnTo>
                  <a:pt x="7500" y="2457"/>
                </a:lnTo>
                <a:lnTo>
                  <a:pt x="7205" y="2457"/>
                </a:lnTo>
                <a:close/>
                <a:moveTo>
                  <a:pt x="5151" y="4920"/>
                </a:moveTo>
                <a:cubicBezTo>
                  <a:pt x="5024" y="4951"/>
                  <a:pt x="4889" y="5048"/>
                  <a:pt x="4752" y="5203"/>
                </a:cubicBezTo>
                <a:cubicBezTo>
                  <a:pt x="4384" y="5620"/>
                  <a:pt x="4279" y="5938"/>
                  <a:pt x="4249" y="6718"/>
                </a:cubicBezTo>
                <a:cubicBezTo>
                  <a:pt x="4190" y="8223"/>
                  <a:pt x="4300" y="8677"/>
                  <a:pt x="4555" y="7966"/>
                </a:cubicBezTo>
                <a:cubicBezTo>
                  <a:pt x="4710" y="7533"/>
                  <a:pt x="5041" y="7212"/>
                  <a:pt x="5214" y="7334"/>
                </a:cubicBezTo>
                <a:cubicBezTo>
                  <a:pt x="5375" y="7447"/>
                  <a:pt x="5500" y="8219"/>
                  <a:pt x="5484" y="8982"/>
                </a:cubicBezTo>
                <a:lnTo>
                  <a:pt x="5474" y="9548"/>
                </a:lnTo>
                <a:lnTo>
                  <a:pt x="5120" y="9697"/>
                </a:lnTo>
                <a:cubicBezTo>
                  <a:pt x="4661" y="9889"/>
                  <a:pt x="4419" y="10290"/>
                  <a:pt x="4232" y="11145"/>
                </a:cubicBezTo>
                <a:cubicBezTo>
                  <a:pt x="3959" y="12394"/>
                  <a:pt x="3927" y="14518"/>
                  <a:pt x="4159" y="15789"/>
                </a:cubicBezTo>
                <a:cubicBezTo>
                  <a:pt x="4271" y="16401"/>
                  <a:pt x="4405" y="16723"/>
                  <a:pt x="4624" y="16888"/>
                </a:cubicBezTo>
                <a:cubicBezTo>
                  <a:pt x="4809" y="17027"/>
                  <a:pt x="5078" y="16802"/>
                  <a:pt x="5269" y="16339"/>
                </a:cubicBezTo>
                <a:cubicBezTo>
                  <a:pt x="5453" y="15889"/>
                  <a:pt x="5462" y="15897"/>
                  <a:pt x="5481" y="16255"/>
                </a:cubicBezTo>
                <a:cubicBezTo>
                  <a:pt x="5504" y="16664"/>
                  <a:pt x="5639" y="16828"/>
                  <a:pt x="5859" y="16705"/>
                </a:cubicBezTo>
                <a:cubicBezTo>
                  <a:pt x="5995" y="16629"/>
                  <a:pt x="5995" y="16615"/>
                  <a:pt x="6015" y="15556"/>
                </a:cubicBezTo>
                <a:cubicBezTo>
                  <a:pt x="6027" y="14967"/>
                  <a:pt x="6058" y="13479"/>
                  <a:pt x="6084" y="12244"/>
                </a:cubicBezTo>
                <a:cubicBezTo>
                  <a:pt x="6110" y="11010"/>
                  <a:pt x="6123" y="9289"/>
                  <a:pt x="6115" y="8432"/>
                </a:cubicBezTo>
                <a:cubicBezTo>
                  <a:pt x="6104" y="7078"/>
                  <a:pt x="6090" y="6785"/>
                  <a:pt x="5994" y="6185"/>
                </a:cubicBezTo>
                <a:cubicBezTo>
                  <a:pt x="5852" y="5287"/>
                  <a:pt x="5532" y="4829"/>
                  <a:pt x="5151" y="4920"/>
                </a:cubicBezTo>
                <a:close/>
                <a:moveTo>
                  <a:pt x="1499" y="4954"/>
                </a:moveTo>
                <a:cubicBezTo>
                  <a:pt x="1272" y="4927"/>
                  <a:pt x="1036" y="5231"/>
                  <a:pt x="891" y="5886"/>
                </a:cubicBezTo>
                <a:cubicBezTo>
                  <a:pt x="808" y="6261"/>
                  <a:pt x="696" y="6222"/>
                  <a:pt x="746" y="5836"/>
                </a:cubicBezTo>
                <a:cubicBezTo>
                  <a:pt x="797" y="5435"/>
                  <a:pt x="669" y="5100"/>
                  <a:pt x="468" y="5103"/>
                </a:cubicBezTo>
                <a:cubicBezTo>
                  <a:pt x="357" y="5104"/>
                  <a:pt x="247" y="5176"/>
                  <a:pt x="222" y="5253"/>
                </a:cubicBezTo>
                <a:cubicBezTo>
                  <a:pt x="194" y="5340"/>
                  <a:pt x="154" y="6997"/>
                  <a:pt x="114" y="9664"/>
                </a:cubicBezTo>
                <a:cubicBezTo>
                  <a:pt x="78" y="12007"/>
                  <a:pt x="38" y="14525"/>
                  <a:pt x="24" y="15273"/>
                </a:cubicBezTo>
                <a:lnTo>
                  <a:pt x="0" y="16638"/>
                </a:lnTo>
                <a:lnTo>
                  <a:pt x="153" y="16705"/>
                </a:lnTo>
                <a:cubicBezTo>
                  <a:pt x="288" y="16761"/>
                  <a:pt x="605" y="16653"/>
                  <a:pt x="631" y="16555"/>
                </a:cubicBezTo>
                <a:cubicBezTo>
                  <a:pt x="650" y="16484"/>
                  <a:pt x="760" y="11105"/>
                  <a:pt x="760" y="10230"/>
                </a:cubicBezTo>
                <a:cubicBezTo>
                  <a:pt x="760" y="9394"/>
                  <a:pt x="776" y="9247"/>
                  <a:pt x="957" y="8432"/>
                </a:cubicBezTo>
                <a:cubicBezTo>
                  <a:pt x="1181" y="7427"/>
                  <a:pt x="1292" y="7350"/>
                  <a:pt x="1429" y="8050"/>
                </a:cubicBezTo>
                <a:cubicBezTo>
                  <a:pt x="1513" y="8479"/>
                  <a:pt x="1523" y="8675"/>
                  <a:pt x="1516" y="10080"/>
                </a:cubicBezTo>
                <a:cubicBezTo>
                  <a:pt x="1512" y="10937"/>
                  <a:pt x="1494" y="12707"/>
                  <a:pt x="1474" y="14008"/>
                </a:cubicBezTo>
                <a:cubicBezTo>
                  <a:pt x="1453" y="15309"/>
                  <a:pt x="1450" y="16453"/>
                  <a:pt x="1467" y="16538"/>
                </a:cubicBezTo>
                <a:cubicBezTo>
                  <a:pt x="1510" y="16742"/>
                  <a:pt x="2021" y="16726"/>
                  <a:pt x="2064" y="16522"/>
                </a:cubicBezTo>
                <a:cubicBezTo>
                  <a:pt x="2082" y="16435"/>
                  <a:pt x="2127" y="14747"/>
                  <a:pt x="2158" y="12777"/>
                </a:cubicBezTo>
                <a:lnTo>
                  <a:pt x="2210" y="9198"/>
                </a:lnTo>
                <a:lnTo>
                  <a:pt x="2390" y="8382"/>
                </a:lnTo>
                <a:cubicBezTo>
                  <a:pt x="2577" y="7535"/>
                  <a:pt x="2700" y="7379"/>
                  <a:pt x="2824" y="7816"/>
                </a:cubicBezTo>
                <a:cubicBezTo>
                  <a:pt x="2941" y="8226"/>
                  <a:pt x="2960" y="9265"/>
                  <a:pt x="2910" y="12793"/>
                </a:cubicBezTo>
                <a:cubicBezTo>
                  <a:pt x="2883" y="14655"/>
                  <a:pt x="2874" y="16275"/>
                  <a:pt x="2883" y="16405"/>
                </a:cubicBezTo>
                <a:cubicBezTo>
                  <a:pt x="2893" y="16535"/>
                  <a:pt x="2963" y="16662"/>
                  <a:pt x="3042" y="16672"/>
                </a:cubicBezTo>
                <a:cubicBezTo>
                  <a:pt x="3201" y="16692"/>
                  <a:pt x="3496" y="16640"/>
                  <a:pt x="3507" y="16588"/>
                </a:cubicBezTo>
                <a:cubicBezTo>
                  <a:pt x="3511" y="16570"/>
                  <a:pt x="3541" y="14762"/>
                  <a:pt x="3573" y="12577"/>
                </a:cubicBezTo>
                <a:cubicBezTo>
                  <a:pt x="3653" y="7057"/>
                  <a:pt x="3613" y="6024"/>
                  <a:pt x="3275" y="5286"/>
                </a:cubicBezTo>
                <a:cubicBezTo>
                  <a:pt x="2973" y="4628"/>
                  <a:pt x="2616" y="4873"/>
                  <a:pt x="2321" y="5952"/>
                </a:cubicBezTo>
                <a:lnTo>
                  <a:pt x="2147" y="6601"/>
                </a:lnTo>
                <a:lnTo>
                  <a:pt x="2057" y="6035"/>
                </a:lnTo>
                <a:cubicBezTo>
                  <a:pt x="1945" y="5349"/>
                  <a:pt x="1725" y="4982"/>
                  <a:pt x="1499" y="4954"/>
                </a:cubicBezTo>
                <a:close/>
                <a:moveTo>
                  <a:pt x="9921" y="4970"/>
                </a:moveTo>
                <a:cubicBezTo>
                  <a:pt x="9657" y="4856"/>
                  <a:pt x="9455" y="5103"/>
                  <a:pt x="9234" y="5786"/>
                </a:cubicBezTo>
                <a:cubicBezTo>
                  <a:pt x="9083" y="6252"/>
                  <a:pt x="9043" y="6221"/>
                  <a:pt x="9043" y="5653"/>
                </a:cubicBezTo>
                <a:cubicBezTo>
                  <a:pt x="9043" y="5221"/>
                  <a:pt x="8901" y="5025"/>
                  <a:pt x="8665" y="5153"/>
                </a:cubicBezTo>
                <a:cubicBezTo>
                  <a:pt x="8568" y="5205"/>
                  <a:pt x="8478" y="5281"/>
                  <a:pt x="8471" y="5320"/>
                </a:cubicBezTo>
                <a:cubicBezTo>
                  <a:pt x="8461" y="5380"/>
                  <a:pt x="8345" y="13226"/>
                  <a:pt x="8270" y="18852"/>
                </a:cubicBezTo>
                <a:lnTo>
                  <a:pt x="8245" y="20799"/>
                </a:lnTo>
                <a:lnTo>
                  <a:pt x="8356" y="20866"/>
                </a:lnTo>
                <a:cubicBezTo>
                  <a:pt x="8466" y="20950"/>
                  <a:pt x="8840" y="20834"/>
                  <a:pt x="8887" y="20700"/>
                </a:cubicBezTo>
                <a:cubicBezTo>
                  <a:pt x="8900" y="20664"/>
                  <a:pt x="8924" y="19638"/>
                  <a:pt x="8939" y="18419"/>
                </a:cubicBezTo>
                <a:cubicBezTo>
                  <a:pt x="8955" y="17199"/>
                  <a:pt x="8979" y="16143"/>
                  <a:pt x="8991" y="16056"/>
                </a:cubicBezTo>
                <a:cubicBezTo>
                  <a:pt x="9002" y="15968"/>
                  <a:pt x="9058" y="16056"/>
                  <a:pt x="9116" y="16255"/>
                </a:cubicBezTo>
                <a:cubicBezTo>
                  <a:pt x="9285" y="16834"/>
                  <a:pt x="9495" y="17045"/>
                  <a:pt x="9737" y="16855"/>
                </a:cubicBezTo>
                <a:cubicBezTo>
                  <a:pt x="10093" y="16576"/>
                  <a:pt x="10335" y="15620"/>
                  <a:pt x="10462" y="14008"/>
                </a:cubicBezTo>
                <a:cubicBezTo>
                  <a:pt x="10491" y="13643"/>
                  <a:pt x="10531" y="13258"/>
                  <a:pt x="10549" y="13143"/>
                </a:cubicBezTo>
                <a:cubicBezTo>
                  <a:pt x="10567" y="13028"/>
                  <a:pt x="10601" y="12236"/>
                  <a:pt x="10625" y="11395"/>
                </a:cubicBezTo>
                <a:cubicBezTo>
                  <a:pt x="10681" y="9385"/>
                  <a:pt x="10628" y="7679"/>
                  <a:pt x="10476" y="6601"/>
                </a:cubicBezTo>
                <a:cubicBezTo>
                  <a:pt x="10313" y="5449"/>
                  <a:pt x="10192" y="5089"/>
                  <a:pt x="9921" y="4970"/>
                </a:cubicBezTo>
                <a:close/>
                <a:moveTo>
                  <a:pt x="18457" y="5120"/>
                </a:moveTo>
                <a:cubicBezTo>
                  <a:pt x="18337" y="5135"/>
                  <a:pt x="18218" y="5220"/>
                  <a:pt x="18183" y="5353"/>
                </a:cubicBezTo>
                <a:cubicBezTo>
                  <a:pt x="18130" y="5546"/>
                  <a:pt x="18106" y="6389"/>
                  <a:pt x="18055" y="10030"/>
                </a:cubicBezTo>
                <a:cubicBezTo>
                  <a:pt x="18021" y="12477"/>
                  <a:pt x="17992" y="14950"/>
                  <a:pt x="17986" y="15523"/>
                </a:cubicBezTo>
                <a:lnTo>
                  <a:pt x="17975" y="16555"/>
                </a:lnTo>
                <a:lnTo>
                  <a:pt x="18114" y="16672"/>
                </a:lnTo>
                <a:cubicBezTo>
                  <a:pt x="18269" y="16790"/>
                  <a:pt x="18554" y="16683"/>
                  <a:pt x="18600" y="16488"/>
                </a:cubicBezTo>
                <a:cubicBezTo>
                  <a:pt x="18616" y="16417"/>
                  <a:pt x="18662" y="13883"/>
                  <a:pt x="18707" y="10879"/>
                </a:cubicBezTo>
                <a:cubicBezTo>
                  <a:pt x="18774" y="6397"/>
                  <a:pt x="18781" y="5399"/>
                  <a:pt x="18738" y="5270"/>
                </a:cubicBezTo>
                <a:cubicBezTo>
                  <a:pt x="18698" y="5147"/>
                  <a:pt x="18576" y="5104"/>
                  <a:pt x="18457" y="5120"/>
                </a:cubicBezTo>
                <a:close/>
              </a:path>
            </a:pathLst>
          </a:custGeom>
          <a:ln w="12700" cap="flat">
            <a:noFill/>
            <a:miter lim="400000"/>
          </a:ln>
          <a:effectLst/>
        </p:spPr>
      </p:pic>
      <p:pic>
        <p:nvPicPr>
          <p:cNvPr id="36" name="그림 35">
            <a:extLst>
              <a:ext uri="{FF2B5EF4-FFF2-40B4-BE49-F238E27FC236}">
                <a16:creationId xmlns:a16="http://schemas.microsoft.com/office/drawing/2014/main" id="{C1C42178-53FE-E240-A97D-1A2D16B864A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81120" y="4079995"/>
            <a:ext cx="2282927" cy="1175188"/>
          </a:xfrm>
          <a:prstGeom prst="rect">
            <a:avLst/>
          </a:prstGeom>
        </p:spPr>
      </p:pic>
      <p:sp>
        <p:nvSpPr>
          <p:cNvPr id="39" name="타원 38">
            <a:extLst>
              <a:ext uri="{FF2B5EF4-FFF2-40B4-BE49-F238E27FC236}">
                <a16:creationId xmlns:a16="http://schemas.microsoft.com/office/drawing/2014/main" id="{5E19F14F-B6C4-1448-AA56-2EFC81FAF867}"/>
              </a:ext>
            </a:extLst>
          </p:cNvPr>
          <p:cNvSpPr/>
          <p:nvPr/>
        </p:nvSpPr>
        <p:spPr>
          <a:xfrm>
            <a:off x="5826157" y="5581250"/>
            <a:ext cx="470304" cy="517334"/>
          </a:xfrm>
          <a:prstGeom prst="ellipse">
            <a:avLst/>
          </a:prstGeom>
          <a:solidFill>
            <a:srgbClr val="FBFBFB"/>
          </a:solidFill>
          <a:ln w="1016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42" name="그룹 41">
            <a:extLst>
              <a:ext uri="{FF2B5EF4-FFF2-40B4-BE49-F238E27FC236}">
                <a16:creationId xmlns:a16="http://schemas.microsoft.com/office/drawing/2014/main" id="{A5B179D4-5645-5542-9AF4-D8736DC80025}"/>
              </a:ext>
            </a:extLst>
          </p:cNvPr>
          <p:cNvGrpSpPr/>
          <p:nvPr/>
        </p:nvGrpSpPr>
        <p:grpSpPr>
          <a:xfrm>
            <a:off x="6414843" y="4467535"/>
            <a:ext cx="1005155" cy="673433"/>
            <a:chOff x="2263852" y="2348538"/>
            <a:chExt cx="1005155" cy="612212"/>
          </a:xfrm>
        </p:grpSpPr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61C70580-1E46-5745-8C2E-B5DF4E2B35E4}"/>
                </a:ext>
              </a:extLst>
            </p:cNvPr>
            <p:cNvSpPr txBox="1"/>
            <p:nvPr/>
          </p:nvSpPr>
          <p:spPr>
            <a:xfrm>
              <a:off x="2263852" y="2348538"/>
              <a:ext cx="697627" cy="36373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000" b="1" dirty="0">
                  <a:solidFill>
                    <a:schemeClr val="accent4"/>
                  </a:solidFill>
                </a:rPr>
                <a:t>저장</a:t>
              </a:r>
            </a:p>
          </p:txBody>
        </p:sp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04E58095-F4C2-FA43-90D3-7DC523184FA3}"/>
                </a:ext>
              </a:extLst>
            </p:cNvPr>
            <p:cNvSpPr txBox="1"/>
            <p:nvPr/>
          </p:nvSpPr>
          <p:spPr>
            <a:xfrm>
              <a:off x="2289252" y="2624994"/>
              <a:ext cx="979755" cy="33575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b="1" dirty="0">
                  <a:solidFill>
                    <a:schemeClr val="accent4"/>
                  </a:solidFill>
                </a:rPr>
                <a:t>MySQL</a:t>
              </a:r>
              <a:endParaRPr lang="ko-KR" altLang="en-US" b="1" dirty="0">
                <a:solidFill>
                  <a:schemeClr val="accent4"/>
                </a:solidFill>
              </a:endParaRPr>
            </a:p>
          </p:txBody>
        </p:sp>
      </p:grpSp>
      <p:grpSp>
        <p:nvGrpSpPr>
          <p:cNvPr id="48" name="그룹 47">
            <a:extLst>
              <a:ext uri="{FF2B5EF4-FFF2-40B4-BE49-F238E27FC236}">
                <a16:creationId xmlns:a16="http://schemas.microsoft.com/office/drawing/2014/main" id="{C3439432-247A-3E45-8837-BC177FA6F872}"/>
              </a:ext>
            </a:extLst>
          </p:cNvPr>
          <p:cNvGrpSpPr/>
          <p:nvPr/>
        </p:nvGrpSpPr>
        <p:grpSpPr>
          <a:xfrm>
            <a:off x="3760880" y="1472841"/>
            <a:ext cx="1854476" cy="4764226"/>
            <a:chOff x="3708359" y="-1370366"/>
            <a:chExt cx="1854476" cy="4331116"/>
          </a:xfrm>
        </p:grpSpPr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AFF9F20B-2707-8F4D-8A6F-85B9AD163D54}"/>
                </a:ext>
              </a:extLst>
            </p:cNvPr>
            <p:cNvSpPr txBox="1"/>
            <p:nvPr/>
          </p:nvSpPr>
          <p:spPr>
            <a:xfrm>
              <a:off x="4606978" y="2348538"/>
              <a:ext cx="954107" cy="36373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ko-KR" altLang="en-US" sz="2000" b="1" dirty="0">
                  <a:solidFill>
                    <a:schemeClr val="accent4"/>
                  </a:solidFill>
                </a:rPr>
                <a:t>시각화</a:t>
              </a:r>
            </a:p>
          </p:txBody>
        </p:sp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id="{791549E6-B683-0944-8611-71F7FB7B3A2B}"/>
                </a:ext>
              </a:extLst>
            </p:cNvPr>
            <p:cNvSpPr txBox="1"/>
            <p:nvPr/>
          </p:nvSpPr>
          <p:spPr>
            <a:xfrm>
              <a:off x="4251176" y="2624994"/>
              <a:ext cx="1287532" cy="33575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b="1" dirty="0">
                  <a:solidFill>
                    <a:schemeClr val="accent4"/>
                  </a:solidFill>
                </a:rPr>
                <a:t>matplotlib</a:t>
              </a:r>
              <a:endParaRPr lang="ko-KR" altLang="en-US" b="1" dirty="0">
                <a:solidFill>
                  <a:schemeClr val="accent4"/>
                </a:solidFill>
              </a:endParaRPr>
            </a:p>
          </p:txBody>
        </p:sp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F6700338-7AC2-A840-907A-83F98FCFBB92}"/>
                </a:ext>
              </a:extLst>
            </p:cNvPr>
            <p:cNvSpPr txBox="1"/>
            <p:nvPr/>
          </p:nvSpPr>
          <p:spPr>
            <a:xfrm>
              <a:off x="4863458" y="472033"/>
              <a:ext cx="697627" cy="36373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ko-KR" altLang="en-US" sz="2000" b="1" dirty="0">
                  <a:solidFill>
                    <a:schemeClr val="accent4"/>
                  </a:solidFill>
                </a:rPr>
                <a:t>처리</a:t>
              </a:r>
            </a:p>
          </p:txBody>
        </p:sp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4B0F1778-69EA-0A42-8358-9C3BCF9985DD}"/>
                </a:ext>
              </a:extLst>
            </p:cNvPr>
            <p:cNvSpPr txBox="1"/>
            <p:nvPr/>
          </p:nvSpPr>
          <p:spPr>
            <a:xfrm>
              <a:off x="3708359" y="748489"/>
              <a:ext cx="1847493" cy="33575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b="1" dirty="0">
                  <a:solidFill>
                    <a:schemeClr val="accent4"/>
                  </a:solidFill>
                </a:rPr>
                <a:t>APACHE Spark</a:t>
              </a:r>
              <a:endParaRPr lang="ko-KR" altLang="en-US" b="1" dirty="0">
                <a:solidFill>
                  <a:schemeClr val="accent4"/>
                </a:solidFill>
              </a:endParaRPr>
            </a:p>
          </p:txBody>
        </p:sp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E3EE9778-63C4-4946-A201-0EF1A0D69AAA}"/>
                </a:ext>
              </a:extLst>
            </p:cNvPr>
            <p:cNvSpPr txBox="1"/>
            <p:nvPr/>
          </p:nvSpPr>
          <p:spPr>
            <a:xfrm>
              <a:off x="4863458" y="-1370366"/>
              <a:ext cx="697627" cy="36373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ko-KR" altLang="en-US" sz="2000" b="1" dirty="0">
                  <a:solidFill>
                    <a:schemeClr val="accent4"/>
                  </a:solidFill>
                </a:rPr>
                <a:t>수집</a:t>
              </a:r>
            </a:p>
          </p:txBody>
        </p:sp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0EACEF59-5A8F-4248-B389-2AB92DCD8BB0}"/>
                </a:ext>
              </a:extLst>
            </p:cNvPr>
            <p:cNvSpPr txBox="1"/>
            <p:nvPr/>
          </p:nvSpPr>
          <p:spPr>
            <a:xfrm>
              <a:off x="3736694" y="-1093910"/>
              <a:ext cx="1826141" cy="83939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US" altLang="ko-KR" b="1" dirty="0">
                  <a:solidFill>
                    <a:schemeClr val="accent4"/>
                  </a:solidFill>
                </a:rPr>
                <a:t>Selenium</a:t>
              </a:r>
            </a:p>
            <a:p>
              <a:pPr algn="r"/>
              <a:r>
                <a:rPr lang="en-US" altLang="ko-KR" b="1" dirty="0" err="1">
                  <a:solidFill>
                    <a:schemeClr val="accent4"/>
                  </a:solidFill>
                </a:rPr>
                <a:t>Alpha_vantage</a:t>
              </a:r>
              <a:endParaRPr lang="en-US" altLang="ko-KR" b="1" dirty="0">
                <a:solidFill>
                  <a:schemeClr val="accent4"/>
                </a:solidFill>
              </a:endParaRPr>
            </a:p>
            <a:p>
              <a:pPr algn="r"/>
              <a:r>
                <a:rPr lang="en-US" altLang="ko-KR" b="1" dirty="0" err="1">
                  <a:solidFill>
                    <a:schemeClr val="accent4"/>
                  </a:solidFill>
                </a:rPr>
                <a:t>quandl</a:t>
              </a:r>
              <a:r>
                <a:rPr lang="en-US" altLang="ko-KR" b="1" dirty="0">
                  <a:solidFill>
                    <a:schemeClr val="accent4"/>
                  </a:solidFill>
                </a:rPr>
                <a:t> , yahoo</a:t>
              </a:r>
            </a:p>
          </p:txBody>
        </p:sp>
      </p:grpSp>
      <p:pic>
        <p:nvPicPr>
          <p:cNvPr id="7" name="그림 6">
            <a:extLst>
              <a:ext uri="{FF2B5EF4-FFF2-40B4-BE49-F238E27FC236}">
                <a16:creationId xmlns:a16="http://schemas.microsoft.com/office/drawing/2014/main" id="{207CBA42-7F37-8340-8487-11A12446EDD1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3142" r="70292" b="32780"/>
          <a:stretch/>
        </p:blipFill>
        <p:spPr>
          <a:xfrm>
            <a:off x="1878396" y="1729568"/>
            <a:ext cx="490972" cy="563190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0A51C71E-59DB-744D-89F4-3CDF8529B4A0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83805" y="1776942"/>
            <a:ext cx="470304" cy="470304"/>
          </a:xfrm>
          <a:prstGeom prst="rect">
            <a:avLst/>
          </a:prstGeom>
        </p:spPr>
      </p:pic>
      <p:sp>
        <p:nvSpPr>
          <p:cNvPr id="55" name="직사각형 54">
            <a:extLst>
              <a:ext uri="{FF2B5EF4-FFF2-40B4-BE49-F238E27FC236}">
                <a16:creationId xmlns:a16="http://schemas.microsoft.com/office/drawing/2014/main" id="{23DDB47E-F6A5-214F-9B5B-E0976FD7E386}"/>
              </a:ext>
            </a:extLst>
          </p:cNvPr>
          <p:cNvSpPr/>
          <p:nvPr/>
        </p:nvSpPr>
        <p:spPr>
          <a:xfrm>
            <a:off x="6479284" y="2093741"/>
            <a:ext cx="4521140" cy="1443920"/>
          </a:xfrm>
          <a:prstGeom prst="rect">
            <a:avLst/>
          </a:prstGeom>
          <a:noFill/>
          <a:ln w="31750">
            <a:solidFill>
              <a:srgbClr val="74AA9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08458406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2" name="직선 연결선 22">
            <a:extLst>
              <a:ext uri="{FF2B5EF4-FFF2-40B4-BE49-F238E27FC236}">
                <a16:creationId xmlns:a16="http://schemas.microsoft.com/office/drawing/2014/main" id="{D6B608FA-C748-A145-BD31-CA2A91CE9564}"/>
              </a:ext>
            </a:extLst>
          </p:cNvPr>
          <p:cNvCxnSpPr/>
          <p:nvPr/>
        </p:nvCxnSpPr>
        <p:spPr>
          <a:xfrm>
            <a:off x="139700" y="491296"/>
            <a:ext cx="1993900" cy="0"/>
          </a:xfrm>
          <a:prstGeom prst="line">
            <a:avLst/>
          </a:prstGeom>
          <a:ln>
            <a:solidFill>
              <a:srgbClr val="48A6A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TextBox 42">
            <a:extLst>
              <a:ext uri="{FF2B5EF4-FFF2-40B4-BE49-F238E27FC236}">
                <a16:creationId xmlns:a16="http://schemas.microsoft.com/office/drawing/2014/main" id="{BD962039-0B46-824B-854E-8B96D6C6E530}"/>
              </a:ext>
            </a:extLst>
          </p:cNvPr>
          <p:cNvSpPr txBox="1"/>
          <p:nvPr/>
        </p:nvSpPr>
        <p:spPr>
          <a:xfrm>
            <a:off x="886674" y="588588"/>
            <a:ext cx="1595309" cy="36933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rgbClr val="48A6A6"/>
                </a:solidFill>
              </a:rPr>
              <a:t>데이터 적재</a:t>
            </a:r>
            <a:r>
              <a:rPr lang="en-US" altLang="ko-KR" dirty="0">
                <a:solidFill>
                  <a:srgbClr val="48A6A6"/>
                </a:solidFill>
              </a:rPr>
              <a:t> 1</a:t>
            </a:r>
            <a:endParaRPr lang="ko-KR" altLang="en-US" dirty="0">
              <a:solidFill>
                <a:srgbClr val="48A6A6"/>
              </a:solidFill>
            </a:endParaRPr>
          </a:p>
        </p:txBody>
      </p:sp>
      <p:pic>
        <p:nvPicPr>
          <p:cNvPr id="4" name="그림 3" descr="텍스트이(가) 표시된 사진&#10;&#10;자동 생성된 설명">
            <a:extLst>
              <a:ext uri="{FF2B5EF4-FFF2-40B4-BE49-F238E27FC236}">
                <a16:creationId xmlns:a16="http://schemas.microsoft.com/office/drawing/2014/main" id="{AF0400C6-D18A-A84C-A6AE-EA45E1C2C1C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1252" y="1197586"/>
            <a:ext cx="7169496" cy="4480934"/>
          </a:xfrm>
          <a:prstGeom prst="rect">
            <a:avLst/>
          </a:prstGeom>
        </p:spPr>
      </p:pic>
      <p:sp>
        <p:nvSpPr>
          <p:cNvPr id="5" name="타원 4">
            <a:extLst>
              <a:ext uri="{FF2B5EF4-FFF2-40B4-BE49-F238E27FC236}">
                <a16:creationId xmlns:a16="http://schemas.microsoft.com/office/drawing/2014/main" id="{3B8D4B1C-99A7-5540-9E33-EF594D2FE586}"/>
              </a:ext>
            </a:extLst>
          </p:cNvPr>
          <p:cNvSpPr/>
          <p:nvPr/>
        </p:nvSpPr>
        <p:spPr>
          <a:xfrm>
            <a:off x="2511252" y="3614253"/>
            <a:ext cx="2512941" cy="246768"/>
          </a:xfrm>
          <a:prstGeom prst="ellipse">
            <a:avLst/>
          </a:prstGeom>
          <a:noFill/>
          <a:ln w="317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dirty="0"/>
          </a:p>
        </p:txBody>
      </p:sp>
      <p:sp>
        <p:nvSpPr>
          <p:cNvPr id="14" name="타원 13">
            <a:extLst>
              <a:ext uri="{FF2B5EF4-FFF2-40B4-BE49-F238E27FC236}">
                <a16:creationId xmlns:a16="http://schemas.microsoft.com/office/drawing/2014/main" id="{ED9A8D6C-5E26-C54B-996F-50D207544AEC}"/>
              </a:ext>
            </a:extLst>
          </p:cNvPr>
          <p:cNvSpPr/>
          <p:nvPr/>
        </p:nvSpPr>
        <p:spPr>
          <a:xfrm>
            <a:off x="2481983" y="1367364"/>
            <a:ext cx="274798" cy="280485"/>
          </a:xfrm>
          <a:prstGeom prst="ellipse">
            <a:avLst/>
          </a:prstGeom>
          <a:noFill/>
          <a:ln w="317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A99C910-D4D6-AF4D-A428-3F65953EDC7A}"/>
              </a:ext>
            </a:extLst>
          </p:cNvPr>
          <p:cNvSpPr txBox="1"/>
          <p:nvPr/>
        </p:nvSpPr>
        <p:spPr>
          <a:xfrm>
            <a:off x="2133600" y="1367364"/>
            <a:ext cx="29527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kumimoji="1" lang="en-US" altLang="ko-Kore-KR" sz="1400" b="1" spc="-150" dirty="0">
                <a:solidFill>
                  <a:srgbClr val="FF0000"/>
                </a:solidFill>
              </a:rPr>
              <a:t>1.</a:t>
            </a:r>
            <a:endParaRPr kumimoji="1" lang="ko-Kore-KR" altLang="en-US" sz="1400" b="1" spc="-150" dirty="0" err="1">
              <a:solidFill>
                <a:srgbClr val="FF0000"/>
              </a:solidFill>
            </a:endParaRPr>
          </a:p>
        </p:txBody>
      </p:sp>
      <p:grpSp>
        <p:nvGrpSpPr>
          <p:cNvPr id="17" name="그룹 16">
            <a:extLst>
              <a:ext uri="{FF2B5EF4-FFF2-40B4-BE49-F238E27FC236}">
                <a16:creationId xmlns:a16="http://schemas.microsoft.com/office/drawing/2014/main" id="{41C08A6A-379C-E840-A579-32D809D6A40F}"/>
              </a:ext>
            </a:extLst>
          </p:cNvPr>
          <p:cNvGrpSpPr/>
          <p:nvPr/>
        </p:nvGrpSpPr>
        <p:grpSpPr>
          <a:xfrm>
            <a:off x="2874798" y="1506823"/>
            <a:ext cx="9063073" cy="3780827"/>
            <a:chOff x="2874798" y="1506823"/>
            <a:chExt cx="9063073" cy="3780827"/>
          </a:xfrm>
        </p:grpSpPr>
        <p:sp>
          <p:nvSpPr>
            <p:cNvPr id="8" name="타원 7">
              <a:extLst>
                <a:ext uri="{FF2B5EF4-FFF2-40B4-BE49-F238E27FC236}">
                  <a16:creationId xmlns:a16="http://schemas.microsoft.com/office/drawing/2014/main" id="{B3124929-AD08-5644-950E-47FB7EFB1AC4}"/>
                </a:ext>
              </a:extLst>
            </p:cNvPr>
            <p:cNvSpPr/>
            <p:nvPr/>
          </p:nvSpPr>
          <p:spPr>
            <a:xfrm>
              <a:off x="6337688" y="3614253"/>
              <a:ext cx="2567129" cy="246768"/>
            </a:xfrm>
            <a:prstGeom prst="ellipse">
              <a:avLst/>
            </a:prstGeom>
            <a:noFill/>
            <a:ln w="3175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 dirty="0"/>
            </a:p>
          </p:txBody>
        </p:sp>
        <p:cxnSp>
          <p:nvCxnSpPr>
            <p:cNvPr id="7" name="구부러진 연결선[U] 6">
              <a:extLst>
                <a:ext uri="{FF2B5EF4-FFF2-40B4-BE49-F238E27FC236}">
                  <a16:creationId xmlns:a16="http://schemas.microsoft.com/office/drawing/2014/main" id="{01D11E12-4B04-B146-8C3E-84B46D97E8A0}"/>
                </a:ext>
              </a:extLst>
            </p:cNvPr>
            <p:cNvCxnSpPr>
              <a:cxnSpLocks/>
              <a:stCxn id="5" idx="0"/>
              <a:endCxn id="8" idx="0"/>
            </p:cNvCxnSpPr>
            <p:nvPr/>
          </p:nvCxnSpPr>
          <p:spPr>
            <a:xfrm rot="5400000" flipH="1" flipV="1">
              <a:off x="5694488" y="1687488"/>
              <a:ext cx="12700" cy="3853530"/>
            </a:xfrm>
            <a:prstGeom prst="curvedConnector3">
              <a:avLst>
                <a:gd name="adj1" fmla="val 1800000"/>
              </a:avLst>
            </a:prstGeom>
            <a:ln w="1905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15" name="그림 14" descr="텍스트이(가) 표시된 사진&#10;&#10;자동 생성된 설명">
              <a:extLst>
                <a:ext uri="{FF2B5EF4-FFF2-40B4-BE49-F238E27FC236}">
                  <a16:creationId xmlns:a16="http://schemas.microsoft.com/office/drawing/2014/main" id="{09764267-594C-C744-AEA2-5BFCF60C5B5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874798" y="1506823"/>
              <a:ext cx="6687933" cy="3780827"/>
            </a:xfrm>
            <a:prstGeom prst="rect">
              <a:avLst/>
            </a:prstGeom>
          </p:spPr>
        </p:pic>
        <p:sp>
          <p:nvSpPr>
            <p:cNvPr id="18" name="타원 17">
              <a:extLst>
                <a:ext uri="{FF2B5EF4-FFF2-40B4-BE49-F238E27FC236}">
                  <a16:creationId xmlns:a16="http://schemas.microsoft.com/office/drawing/2014/main" id="{2AD8283B-16E6-F24B-9CAE-D769C54CBB7B}"/>
                </a:ext>
              </a:extLst>
            </p:cNvPr>
            <p:cNvSpPr/>
            <p:nvPr/>
          </p:nvSpPr>
          <p:spPr>
            <a:xfrm>
              <a:off x="6998153" y="2008515"/>
              <a:ext cx="2462718" cy="254986"/>
            </a:xfrm>
            <a:prstGeom prst="ellipse">
              <a:avLst/>
            </a:prstGeom>
            <a:noFill/>
            <a:ln w="3175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 dirty="0"/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AC836D00-2ED7-6142-B70E-4251BE4E9E38}"/>
                </a:ext>
              </a:extLst>
            </p:cNvPr>
            <p:cNvSpPr txBox="1"/>
            <p:nvPr/>
          </p:nvSpPr>
          <p:spPr>
            <a:xfrm>
              <a:off x="7305609" y="2426558"/>
              <a:ext cx="4632262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ko-KR" altLang="en-US" sz="1100" spc="-150" dirty="0">
                  <a:solidFill>
                    <a:srgbClr val="FF0000"/>
                  </a:solidFill>
                </a:rPr>
                <a:t>⬆서버 </a:t>
              </a:r>
              <a:r>
                <a:rPr kumimoji="1" lang="en-US" altLang="ko-KR" sz="1100" spc="-150" dirty="0" err="1">
                  <a:solidFill>
                    <a:srgbClr val="FF0000"/>
                  </a:solidFill>
                </a:rPr>
                <a:t>ip</a:t>
              </a:r>
              <a:r>
                <a:rPr kumimoji="1" lang="ko-KR" altLang="en-US" sz="1100" spc="-150" dirty="0">
                  <a:solidFill>
                    <a:srgbClr val="FF0000"/>
                  </a:solidFill>
                </a:rPr>
                <a:t>입력</a:t>
              </a:r>
              <a:endParaRPr kumimoji="1" lang="ko-Kore-KR" altLang="en-US" sz="1100" spc="-150" dirty="0" err="1">
                <a:solidFill>
                  <a:srgbClr val="FF0000"/>
                </a:solidFill>
              </a:endParaRP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E1FE06A7-FC44-FD43-9D5C-31966698C7AD}"/>
                </a:ext>
              </a:extLst>
            </p:cNvPr>
            <p:cNvSpPr txBox="1"/>
            <p:nvPr/>
          </p:nvSpPr>
          <p:spPr>
            <a:xfrm>
              <a:off x="7140561" y="3366262"/>
              <a:ext cx="4632262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ko-KR" altLang="en-US" sz="1100" spc="-150" dirty="0">
                  <a:solidFill>
                    <a:srgbClr val="FF0000"/>
                  </a:solidFill>
                </a:rPr>
                <a:t>⬆ </a:t>
              </a:r>
              <a:r>
                <a:rPr kumimoji="1" lang="ko-KR" altLang="en-US" sz="1100" spc="-150" dirty="0" err="1">
                  <a:solidFill>
                    <a:srgbClr val="FF0000"/>
                  </a:solidFill>
                </a:rPr>
                <a:t>도쿄리전</a:t>
              </a:r>
              <a:r>
                <a:rPr kumimoji="1" lang="ko-KR" altLang="en-US" sz="1100" spc="-150" dirty="0">
                  <a:solidFill>
                    <a:srgbClr val="FF0000"/>
                  </a:solidFill>
                </a:rPr>
                <a:t> </a:t>
              </a:r>
              <a:r>
                <a:rPr kumimoji="1" lang="ko-KR" altLang="en-US" sz="1100" spc="-150" dirty="0" err="1">
                  <a:solidFill>
                    <a:srgbClr val="FF0000"/>
                  </a:solidFill>
                </a:rPr>
                <a:t>키파일</a:t>
              </a:r>
              <a:r>
                <a:rPr kumimoji="1" lang="ko-KR" altLang="en-US" sz="1100" spc="-150" dirty="0">
                  <a:solidFill>
                    <a:srgbClr val="FF0000"/>
                  </a:solidFill>
                </a:rPr>
                <a:t> 찾아서 넣기</a:t>
              </a:r>
              <a:r>
                <a:rPr kumimoji="1" lang="en-US" altLang="ko-KR" sz="1100" spc="-150" dirty="0">
                  <a:solidFill>
                    <a:srgbClr val="FF0000"/>
                  </a:solidFill>
                </a:rPr>
                <a:t>(.</a:t>
              </a:r>
              <a:r>
                <a:rPr kumimoji="1" lang="en-US" altLang="ko-KR" sz="1100" spc="-150" dirty="0" err="1">
                  <a:solidFill>
                    <a:srgbClr val="FF0000"/>
                  </a:solidFill>
                </a:rPr>
                <a:t>ppk</a:t>
              </a:r>
              <a:r>
                <a:rPr kumimoji="1" lang="en-US" altLang="ko-KR" sz="1100" spc="-150" dirty="0">
                  <a:solidFill>
                    <a:srgbClr val="FF0000"/>
                  </a:solidFill>
                </a:rPr>
                <a:t> or .</a:t>
              </a:r>
              <a:r>
                <a:rPr kumimoji="1" lang="en-US" altLang="ko-KR" sz="1100" spc="-150" dirty="0" err="1">
                  <a:solidFill>
                    <a:srgbClr val="FF0000"/>
                  </a:solidFill>
                </a:rPr>
                <a:t>pem</a:t>
              </a:r>
              <a:r>
                <a:rPr kumimoji="1" lang="en-US" altLang="ko-KR" sz="1100" spc="-150" dirty="0">
                  <a:solidFill>
                    <a:srgbClr val="FF0000"/>
                  </a:solidFill>
                </a:rPr>
                <a:t>)</a:t>
              </a:r>
              <a:endParaRPr kumimoji="1" lang="ko-Kore-KR" altLang="en-US" sz="1100" spc="-150" dirty="0" err="1">
                <a:solidFill>
                  <a:srgbClr val="FF0000"/>
                </a:solidFill>
              </a:endParaRPr>
            </a:p>
          </p:txBody>
        </p:sp>
        <p:sp>
          <p:nvSpPr>
            <p:cNvPr id="22" name="타원 21">
              <a:extLst>
                <a:ext uri="{FF2B5EF4-FFF2-40B4-BE49-F238E27FC236}">
                  <a16:creationId xmlns:a16="http://schemas.microsoft.com/office/drawing/2014/main" id="{33D69968-3F0C-E84D-AA71-DF7A429F337F}"/>
                </a:ext>
              </a:extLst>
            </p:cNvPr>
            <p:cNvSpPr/>
            <p:nvPr/>
          </p:nvSpPr>
          <p:spPr>
            <a:xfrm>
              <a:off x="3633282" y="4274366"/>
              <a:ext cx="1002092" cy="254986"/>
            </a:xfrm>
            <a:prstGeom prst="ellipse">
              <a:avLst/>
            </a:prstGeom>
            <a:noFill/>
            <a:ln w="3175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41850134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2" name="직선 연결선 22">
            <a:extLst>
              <a:ext uri="{FF2B5EF4-FFF2-40B4-BE49-F238E27FC236}">
                <a16:creationId xmlns:a16="http://schemas.microsoft.com/office/drawing/2014/main" id="{D6B608FA-C748-A145-BD31-CA2A91CE9564}"/>
              </a:ext>
            </a:extLst>
          </p:cNvPr>
          <p:cNvCxnSpPr/>
          <p:nvPr/>
        </p:nvCxnSpPr>
        <p:spPr>
          <a:xfrm>
            <a:off x="139700" y="491296"/>
            <a:ext cx="1993900" cy="0"/>
          </a:xfrm>
          <a:prstGeom prst="line">
            <a:avLst/>
          </a:prstGeom>
          <a:ln>
            <a:solidFill>
              <a:srgbClr val="48A6A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TextBox 42">
            <a:extLst>
              <a:ext uri="{FF2B5EF4-FFF2-40B4-BE49-F238E27FC236}">
                <a16:creationId xmlns:a16="http://schemas.microsoft.com/office/drawing/2014/main" id="{BD962039-0B46-824B-854E-8B96D6C6E530}"/>
              </a:ext>
            </a:extLst>
          </p:cNvPr>
          <p:cNvSpPr txBox="1"/>
          <p:nvPr/>
        </p:nvSpPr>
        <p:spPr>
          <a:xfrm>
            <a:off x="886674" y="588588"/>
            <a:ext cx="1595309" cy="36933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rgbClr val="48A6A6"/>
                </a:solidFill>
              </a:rPr>
              <a:t>데이터 적재</a:t>
            </a:r>
            <a:r>
              <a:rPr lang="en-US" altLang="ko-KR" dirty="0">
                <a:solidFill>
                  <a:srgbClr val="48A6A6"/>
                </a:solidFill>
              </a:rPr>
              <a:t> 1</a:t>
            </a:r>
            <a:endParaRPr lang="ko-KR" altLang="en-US" dirty="0">
              <a:solidFill>
                <a:srgbClr val="48A6A6"/>
              </a:solidFill>
            </a:endParaRPr>
          </a:p>
        </p:txBody>
      </p:sp>
      <p:pic>
        <p:nvPicPr>
          <p:cNvPr id="4" name="그림 3" descr="텍스트이(가) 표시된 사진&#10;&#10;자동 생성된 설명">
            <a:extLst>
              <a:ext uri="{FF2B5EF4-FFF2-40B4-BE49-F238E27FC236}">
                <a16:creationId xmlns:a16="http://schemas.microsoft.com/office/drawing/2014/main" id="{AF0400C6-D18A-A84C-A6AE-EA45E1C2C1C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1252" y="1197586"/>
            <a:ext cx="7169496" cy="4480934"/>
          </a:xfrm>
          <a:prstGeom prst="rect">
            <a:avLst/>
          </a:prstGeom>
        </p:spPr>
      </p:pic>
      <p:sp>
        <p:nvSpPr>
          <p:cNvPr id="5" name="타원 4">
            <a:extLst>
              <a:ext uri="{FF2B5EF4-FFF2-40B4-BE49-F238E27FC236}">
                <a16:creationId xmlns:a16="http://schemas.microsoft.com/office/drawing/2014/main" id="{3B8D4B1C-99A7-5540-9E33-EF594D2FE586}"/>
              </a:ext>
            </a:extLst>
          </p:cNvPr>
          <p:cNvSpPr/>
          <p:nvPr/>
        </p:nvSpPr>
        <p:spPr>
          <a:xfrm>
            <a:off x="2511252" y="3614253"/>
            <a:ext cx="2512941" cy="246768"/>
          </a:xfrm>
          <a:prstGeom prst="ellipse">
            <a:avLst/>
          </a:prstGeom>
          <a:noFill/>
          <a:ln w="317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dirty="0"/>
          </a:p>
        </p:txBody>
      </p:sp>
      <p:sp>
        <p:nvSpPr>
          <p:cNvPr id="14" name="타원 13">
            <a:extLst>
              <a:ext uri="{FF2B5EF4-FFF2-40B4-BE49-F238E27FC236}">
                <a16:creationId xmlns:a16="http://schemas.microsoft.com/office/drawing/2014/main" id="{ED9A8D6C-5E26-C54B-996F-50D207544AEC}"/>
              </a:ext>
            </a:extLst>
          </p:cNvPr>
          <p:cNvSpPr/>
          <p:nvPr/>
        </p:nvSpPr>
        <p:spPr>
          <a:xfrm>
            <a:off x="2481983" y="1367364"/>
            <a:ext cx="274798" cy="280485"/>
          </a:xfrm>
          <a:prstGeom prst="ellipse">
            <a:avLst/>
          </a:prstGeom>
          <a:noFill/>
          <a:ln w="317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A99C910-D4D6-AF4D-A428-3F65953EDC7A}"/>
              </a:ext>
            </a:extLst>
          </p:cNvPr>
          <p:cNvSpPr txBox="1"/>
          <p:nvPr/>
        </p:nvSpPr>
        <p:spPr>
          <a:xfrm>
            <a:off x="2133600" y="1367364"/>
            <a:ext cx="29527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kumimoji="1" lang="en-US" altLang="ko-Kore-KR" sz="1400" b="1" spc="-150" dirty="0">
                <a:solidFill>
                  <a:srgbClr val="FF0000"/>
                </a:solidFill>
              </a:rPr>
              <a:t>1.</a:t>
            </a:r>
            <a:endParaRPr kumimoji="1" lang="ko-Kore-KR" altLang="en-US" sz="1400" b="1" spc="-150" dirty="0" err="1">
              <a:solidFill>
                <a:srgbClr val="FF0000"/>
              </a:solidFill>
            </a:endParaRPr>
          </a:p>
        </p:txBody>
      </p:sp>
      <p:sp>
        <p:nvSpPr>
          <p:cNvPr id="8" name="타원 7">
            <a:extLst>
              <a:ext uri="{FF2B5EF4-FFF2-40B4-BE49-F238E27FC236}">
                <a16:creationId xmlns:a16="http://schemas.microsoft.com/office/drawing/2014/main" id="{B3124929-AD08-5644-950E-47FB7EFB1AC4}"/>
              </a:ext>
            </a:extLst>
          </p:cNvPr>
          <p:cNvSpPr/>
          <p:nvPr/>
        </p:nvSpPr>
        <p:spPr>
          <a:xfrm>
            <a:off x="6337688" y="3614253"/>
            <a:ext cx="2567129" cy="246768"/>
          </a:xfrm>
          <a:prstGeom prst="ellipse">
            <a:avLst/>
          </a:prstGeom>
          <a:noFill/>
          <a:ln w="317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dirty="0"/>
          </a:p>
        </p:txBody>
      </p:sp>
      <p:cxnSp>
        <p:nvCxnSpPr>
          <p:cNvPr id="7" name="구부러진 연결선[U] 6">
            <a:extLst>
              <a:ext uri="{FF2B5EF4-FFF2-40B4-BE49-F238E27FC236}">
                <a16:creationId xmlns:a16="http://schemas.microsoft.com/office/drawing/2014/main" id="{01D11E12-4B04-B146-8C3E-84B46D97E8A0}"/>
              </a:ext>
            </a:extLst>
          </p:cNvPr>
          <p:cNvCxnSpPr>
            <a:cxnSpLocks/>
            <a:stCxn id="5" idx="0"/>
            <a:endCxn id="8" idx="0"/>
          </p:cNvCxnSpPr>
          <p:nvPr/>
        </p:nvCxnSpPr>
        <p:spPr>
          <a:xfrm rot="5400000" flipH="1" flipV="1">
            <a:off x="5694488" y="1687488"/>
            <a:ext cx="12700" cy="3853530"/>
          </a:xfrm>
          <a:prstGeom prst="curvedConnector3">
            <a:avLst>
              <a:gd name="adj1" fmla="val 1800000"/>
            </a:avLst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6903544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907" b="11720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2" name="직사각형 21"/>
          <p:cNvSpPr/>
          <p:nvPr/>
        </p:nvSpPr>
        <p:spPr>
          <a:xfrm>
            <a:off x="0" y="0"/>
            <a:ext cx="12237082" cy="6858000"/>
          </a:xfrm>
          <a:prstGeom prst="rect">
            <a:avLst/>
          </a:prstGeom>
          <a:solidFill>
            <a:schemeClr val="accent4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" name="타원 2"/>
          <p:cNvSpPr/>
          <p:nvPr/>
        </p:nvSpPr>
        <p:spPr>
          <a:xfrm>
            <a:off x="252761" y="1546508"/>
            <a:ext cx="388681" cy="388681"/>
          </a:xfrm>
          <a:prstGeom prst="ellipse">
            <a:avLst/>
          </a:prstGeom>
          <a:noFill/>
          <a:ln w="1016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/>
          <p:cNvSpPr txBox="1"/>
          <p:nvPr/>
        </p:nvSpPr>
        <p:spPr>
          <a:xfrm>
            <a:off x="747385" y="1571908"/>
            <a:ext cx="5453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</a:rPr>
              <a:t>001</a:t>
            </a: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3686957" y="2305110"/>
            <a:ext cx="6030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</a:rPr>
              <a:t>002</a:t>
            </a: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747385" y="3323820"/>
            <a:ext cx="6030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</a:rPr>
              <a:t>003</a:t>
            </a: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1292727" y="1571908"/>
            <a:ext cx="14991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pc="-150" dirty="0">
                <a:solidFill>
                  <a:schemeClr val="bg1"/>
                </a:solidFill>
              </a:rPr>
              <a:t>프로젝트 배경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232299" y="2305110"/>
            <a:ext cx="15888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pc="-150" dirty="0">
                <a:solidFill>
                  <a:schemeClr val="bg1"/>
                </a:solidFill>
              </a:rPr>
              <a:t>팀 구성 및 역할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292727" y="3323820"/>
            <a:ext cx="20120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spc="-150" dirty="0">
                <a:solidFill>
                  <a:schemeClr val="bg1">
                    <a:alpha val="70000"/>
                  </a:schemeClr>
                </a:solidFill>
                <a:ea typeface="THE명품고딕L" panose="02020603020101020101" pitchFamily="18" charset="-127"/>
              </a:rPr>
              <a:t>데이터 처리 및 저장</a:t>
            </a:r>
          </a:p>
        </p:txBody>
      </p:sp>
      <p:cxnSp>
        <p:nvCxnSpPr>
          <p:cNvPr id="23" name="직선 연결선 22"/>
          <p:cNvCxnSpPr/>
          <p:nvPr/>
        </p:nvCxnSpPr>
        <p:spPr>
          <a:xfrm>
            <a:off x="139700" y="491296"/>
            <a:ext cx="19939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타원 23"/>
          <p:cNvSpPr/>
          <p:nvPr/>
        </p:nvSpPr>
        <p:spPr>
          <a:xfrm>
            <a:off x="3192333" y="2305110"/>
            <a:ext cx="388681" cy="388681"/>
          </a:xfrm>
          <a:prstGeom prst="ellipse">
            <a:avLst/>
          </a:prstGeom>
          <a:noFill/>
          <a:ln w="1016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타원 24"/>
          <p:cNvSpPr/>
          <p:nvPr/>
        </p:nvSpPr>
        <p:spPr>
          <a:xfrm>
            <a:off x="252761" y="3354445"/>
            <a:ext cx="388681" cy="388681"/>
          </a:xfrm>
          <a:prstGeom prst="ellipse">
            <a:avLst/>
          </a:prstGeom>
          <a:noFill/>
          <a:ln w="1016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8" name="TextBox 27"/>
          <p:cNvSpPr txBox="1"/>
          <p:nvPr/>
        </p:nvSpPr>
        <p:spPr>
          <a:xfrm>
            <a:off x="886674" y="588588"/>
            <a:ext cx="13724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</a:rPr>
              <a:t>CONTENTS</a:t>
            </a: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9715499" y="6505575"/>
            <a:ext cx="2406429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800" dirty="0">
                <a:solidFill>
                  <a:schemeClr val="bg1"/>
                </a:solidFill>
                <a:latin typeface="+mn-ea"/>
              </a:rPr>
              <a:t>Copyrightⓒ. Saebyeol Yu. All Rights Reserved.</a:t>
            </a:r>
            <a:endParaRPr lang="ko-KR" altLang="en-US" sz="800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90EB6858-451F-0A41-BD70-C8453D327F4E}"/>
              </a:ext>
            </a:extLst>
          </p:cNvPr>
          <p:cNvSpPr txBox="1"/>
          <p:nvPr/>
        </p:nvSpPr>
        <p:spPr>
          <a:xfrm>
            <a:off x="3686957" y="4095997"/>
            <a:ext cx="5693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</a:rPr>
              <a:t>004</a:t>
            </a: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3DD5B24C-2584-704F-9EF2-F6359487D12B}"/>
              </a:ext>
            </a:extLst>
          </p:cNvPr>
          <p:cNvSpPr txBox="1"/>
          <p:nvPr/>
        </p:nvSpPr>
        <p:spPr>
          <a:xfrm>
            <a:off x="4232299" y="4095997"/>
            <a:ext cx="14991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pc="-150" dirty="0">
                <a:solidFill>
                  <a:schemeClr val="bg1"/>
                </a:solidFill>
              </a:rPr>
              <a:t>데이터 시각화</a:t>
            </a:r>
          </a:p>
        </p:txBody>
      </p:sp>
      <p:sp>
        <p:nvSpPr>
          <p:cNvPr id="48" name="타원 47">
            <a:extLst>
              <a:ext uri="{FF2B5EF4-FFF2-40B4-BE49-F238E27FC236}">
                <a16:creationId xmlns:a16="http://schemas.microsoft.com/office/drawing/2014/main" id="{05BAB83A-0271-E845-A0EA-07DA195E9E41}"/>
              </a:ext>
            </a:extLst>
          </p:cNvPr>
          <p:cNvSpPr/>
          <p:nvPr/>
        </p:nvSpPr>
        <p:spPr>
          <a:xfrm>
            <a:off x="3192333" y="4095997"/>
            <a:ext cx="388681" cy="388681"/>
          </a:xfrm>
          <a:prstGeom prst="ellipse">
            <a:avLst/>
          </a:prstGeom>
          <a:noFill/>
          <a:ln w="1016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BA184B11-56B0-DA48-8984-43C6F6290D5A}"/>
              </a:ext>
            </a:extLst>
          </p:cNvPr>
          <p:cNvSpPr txBox="1"/>
          <p:nvPr/>
        </p:nvSpPr>
        <p:spPr>
          <a:xfrm>
            <a:off x="747385" y="5121157"/>
            <a:ext cx="5693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</a:rPr>
              <a:t>005</a:t>
            </a: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737BCCB8-A205-6D43-893C-1F0B8FCE02E6}"/>
              </a:ext>
            </a:extLst>
          </p:cNvPr>
          <p:cNvSpPr txBox="1"/>
          <p:nvPr/>
        </p:nvSpPr>
        <p:spPr>
          <a:xfrm>
            <a:off x="1292727" y="5121157"/>
            <a:ext cx="18004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pc="-150" dirty="0">
                <a:solidFill>
                  <a:schemeClr val="bg1"/>
                </a:solidFill>
              </a:rPr>
              <a:t>결론 및 향후 과제</a:t>
            </a:r>
          </a:p>
        </p:txBody>
      </p:sp>
      <p:sp>
        <p:nvSpPr>
          <p:cNvPr id="52" name="타원 51">
            <a:extLst>
              <a:ext uri="{FF2B5EF4-FFF2-40B4-BE49-F238E27FC236}">
                <a16:creationId xmlns:a16="http://schemas.microsoft.com/office/drawing/2014/main" id="{F4F2961C-A449-0448-B15B-22D7748A6ECE}"/>
              </a:ext>
            </a:extLst>
          </p:cNvPr>
          <p:cNvSpPr/>
          <p:nvPr/>
        </p:nvSpPr>
        <p:spPr>
          <a:xfrm>
            <a:off x="252761" y="5151782"/>
            <a:ext cx="388681" cy="388681"/>
          </a:xfrm>
          <a:prstGeom prst="ellipse">
            <a:avLst/>
          </a:prstGeom>
          <a:noFill/>
          <a:ln w="1016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4010920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그림 9" descr="텍스트이(가) 표시된 사진&#10;&#10;자동 생성된 설명">
            <a:extLst>
              <a:ext uri="{FF2B5EF4-FFF2-40B4-BE49-F238E27FC236}">
                <a16:creationId xmlns:a16="http://schemas.microsoft.com/office/drawing/2014/main" id="{792C0A36-7056-CB4B-9C96-89E4721F20A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1498" y="992681"/>
            <a:ext cx="8200176" cy="2500864"/>
          </a:xfrm>
          <a:prstGeom prst="rect">
            <a:avLst/>
          </a:prstGeom>
        </p:spPr>
      </p:pic>
      <p:pic>
        <p:nvPicPr>
          <p:cNvPr id="8" name="그림 7" descr="텍스트이(가) 표시된 사진&#10;&#10;자동 생성된 설명">
            <a:extLst>
              <a:ext uri="{FF2B5EF4-FFF2-40B4-BE49-F238E27FC236}">
                <a16:creationId xmlns:a16="http://schemas.microsoft.com/office/drawing/2014/main" id="{434F61EB-3626-164E-B87D-F77EC284D8F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6790"/>
          <a:stretch/>
        </p:blipFill>
        <p:spPr>
          <a:xfrm>
            <a:off x="886674" y="3528306"/>
            <a:ext cx="6318459" cy="3024899"/>
          </a:xfrm>
          <a:prstGeom prst="rect">
            <a:avLst/>
          </a:prstGeom>
        </p:spPr>
      </p:pic>
      <p:cxnSp>
        <p:nvCxnSpPr>
          <p:cNvPr id="42" name="직선 연결선 22">
            <a:extLst>
              <a:ext uri="{FF2B5EF4-FFF2-40B4-BE49-F238E27FC236}">
                <a16:creationId xmlns:a16="http://schemas.microsoft.com/office/drawing/2014/main" id="{D6B608FA-C748-A145-BD31-CA2A91CE9564}"/>
              </a:ext>
            </a:extLst>
          </p:cNvPr>
          <p:cNvCxnSpPr/>
          <p:nvPr/>
        </p:nvCxnSpPr>
        <p:spPr>
          <a:xfrm>
            <a:off x="139700" y="491296"/>
            <a:ext cx="1993900" cy="0"/>
          </a:xfrm>
          <a:prstGeom prst="line">
            <a:avLst/>
          </a:prstGeom>
          <a:ln>
            <a:solidFill>
              <a:srgbClr val="48A6A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TextBox 42">
            <a:extLst>
              <a:ext uri="{FF2B5EF4-FFF2-40B4-BE49-F238E27FC236}">
                <a16:creationId xmlns:a16="http://schemas.microsoft.com/office/drawing/2014/main" id="{BD962039-0B46-824B-854E-8B96D6C6E530}"/>
              </a:ext>
            </a:extLst>
          </p:cNvPr>
          <p:cNvSpPr txBox="1"/>
          <p:nvPr/>
        </p:nvSpPr>
        <p:spPr>
          <a:xfrm>
            <a:off x="886674" y="588588"/>
            <a:ext cx="1595309" cy="36933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rgbClr val="48A6A6"/>
                </a:solidFill>
              </a:rPr>
              <a:t>데이터 적재</a:t>
            </a:r>
            <a:r>
              <a:rPr lang="en-US" altLang="ko-KR" dirty="0">
                <a:solidFill>
                  <a:srgbClr val="48A6A6"/>
                </a:solidFill>
              </a:rPr>
              <a:t> 2</a:t>
            </a:r>
            <a:endParaRPr lang="ko-KR" altLang="en-US" dirty="0">
              <a:solidFill>
                <a:srgbClr val="48A6A6"/>
              </a:solidFill>
            </a:endParaRPr>
          </a:p>
        </p:txBody>
      </p:sp>
      <p:pic>
        <p:nvPicPr>
          <p:cNvPr id="4" name="그림 3" descr="텍스트이(가) 표시된 사진&#10;&#10;자동 생성된 설명">
            <a:extLst>
              <a:ext uri="{FF2B5EF4-FFF2-40B4-BE49-F238E27FC236}">
                <a16:creationId xmlns:a16="http://schemas.microsoft.com/office/drawing/2014/main" id="{B2A9A249-E58C-5944-B71F-51FA2C56D8EB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7706"/>
          <a:stretch/>
        </p:blipFill>
        <p:spPr>
          <a:xfrm>
            <a:off x="7400711" y="3528306"/>
            <a:ext cx="3904615" cy="30248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127081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2" name="직선 연결선 22">
            <a:extLst>
              <a:ext uri="{FF2B5EF4-FFF2-40B4-BE49-F238E27FC236}">
                <a16:creationId xmlns:a16="http://schemas.microsoft.com/office/drawing/2014/main" id="{D6B608FA-C748-A145-BD31-CA2A91CE9564}"/>
              </a:ext>
            </a:extLst>
          </p:cNvPr>
          <p:cNvCxnSpPr/>
          <p:nvPr/>
        </p:nvCxnSpPr>
        <p:spPr>
          <a:xfrm>
            <a:off x="139700" y="491296"/>
            <a:ext cx="1993900" cy="0"/>
          </a:xfrm>
          <a:prstGeom prst="line">
            <a:avLst/>
          </a:prstGeom>
          <a:ln>
            <a:solidFill>
              <a:srgbClr val="48A6A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TextBox 42">
            <a:extLst>
              <a:ext uri="{FF2B5EF4-FFF2-40B4-BE49-F238E27FC236}">
                <a16:creationId xmlns:a16="http://schemas.microsoft.com/office/drawing/2014/main" id="{BD962039-0B46-824B-854E-8B96D6C6E530}"/>
              </a:ext>
            </a:extLst>
          </p:cNvPr>
          <p:cNvSpPr txBox="1"/>
          <p:nvPr/>
        </p:nvSpPr>
        <p:spPr>
          <a:xfrm>
            <a:off x="886674" y="588588"/>
            <a:ext cx="1595309" cy="36933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ko-KR" altLang="en-US">
                <a:solidFill>
                  <a:srgbClr val="48A6A6"/>
                </a:solidFill>
              </a:rPr>
              <a:t>데이터 적재</a:t>
            </a:r>
            <a:r>
              <a:rPr lang="en-US" altLang="ko-KR">
                <a:solidFill>
                  <a:srgbClr val="48A6A6"/>
                </a:solidFill>
              </a:rPr>
              <a:t> 3</a:t>
            </a:r>
            <a:endParaRPr lang="ko-KR" altLang="en-US" dirty="0">
              <a:solidFill>
                <a:srgbClr val="48A6A6"/>
              </a:solidFill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8FD3777D-A548-E941-A6FE-7980C0E64B6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71650" y="1636540"/>
            <a:ext cx="8648700" cy="406400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84EE92ED-76E8-6741-8FA1-2E307393343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68450" y="2586415"/>
            <a:ext cx="9055100" cy="228600"/>
          </a:xfrm>
          <a:prstGeom prst="rect">
            <a:avLst/>
          </a:prstGeom>
        </p:spPr>
      </p:pic>
      <p:pic>
        <p:nvPicPr>
          <p:cNvPr id="8" name="그림 7" descr="텍스트이(가) 표시된 사진&#10;&#10;자동 생성된 설명">
            <a:extLst>
              <a:ext uri="{FF2B5EF4-FFF2-40B4-BE49-F238E27FC236}">
                <a16:creationId xmlns:a16="http://schemas.microsoft.com/office/drawing/2014/main" id="{E3370833-4336-9E4C-B405-7BD32B38368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6650" y="3288715"/>
            <a:ext cx="9944100" cy="1816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667686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65BB73A3-8B68-DF4F-94DD-E32DE5B094B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81972" y="2123411"/>
            <a:ext cx="2265162" cy="1164513"/>
          </a:xfrm>
          <a:prstGeom prst="rect">
            <a:avLst/>
          </a:prstGeom>
        </p:spPr>
      </p:pic>
      <p:cxnSp>
        <p:nvCxnSpPr>
          <p:cNvPr id="26" name="직선 연결선 22">
            <a:extLst>
              <a:ext uri="{FF2B5EF4-FFF2-40B4-BE49-F238E27FC236}">
                <a16:creationId xmlns:a16="http://schemas.microsoft.com/office/drawing/2014/main" id="{9318C3B1-E462-E849-A072-5BCDFDB0927F}"/>
              </a:ext>
            </a:extLst>
          </p:cNvPr>
          <p:cNvCxnSpPr/>
          <p:nvPr/>
        </p:nvCxnSpPr>
        <p:spPr>
          <a:xfrm>
            <a:off x="139700" y="491296"/>
            <a:ext cx="1993900" cy="0"/>
          </a:xfrm>
          <a:prstGeom prst="line">
            <a:avLst/>
          </a:prstGeom>
          <a:ln>
            <a:solidFill>
              <a:srgbClr val="48A6A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Box 32">
            <a:extLst>
              <a:ext uri="{FF2B5EF4-FFF2-40B4-BE49-F238E27FC236}">
                <a16:creationId xmlns:a16="http://schemas.microsoft.com/office/drawing/2014/main" id="{F9314F25-2094-CE43-8B31-A30DB0D062A1}"/>
              </a:ext>
            </a:extLst>
          </p:cNvPr>
          <p:cNvSpPr txBox="1"/>
          <p:nvPr/>
        </p:nvSpPr>
        <p:spPr>
          <a:xfrm>
            <a:off x="886674" y="588588"/>
            <a:ext cx="2095445" cy="36933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rgbClr val="48A6A6"/>
                </a:solidFill>
              </a:rPr>
              <a:t>데이터 파이프라인</a:t>
            </a:r>
          </a:p>
        </p:txBody>
      </p:sp>
      <p:pic>
        <p:nvPicPr>
          <p:cNvPr id="37" name="그림 36">
            <a:extLst>
              <a:ext uri="{FF2B5EF4-FFF2-40B4-BE49-F238E27FC236}">
                <a16:creationId xmlns:a16="http://schemas.microsoft.com/office/drawing/2014/main" id="{85EC3953-F660-5341-90F8-4C5FDFC182A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616" t="27824" r="70904" b="24528"/>
          <a:stretch/>
        </p:blipFill>
        <p:spPr>
          <a:xfrm>
            <a:off x="2393655" y="1721746"/>
            <a:ext cx="490972" cy="571012"/>
          </a:xfrm>
          <a:prstGeom prst="rect">
            <a:avLst/>
          </a:prstGeom>
        </p:spPr>
      </p:pic>
      <p:cxnSp>
        <p:nvCxnSpPr>
          <p:cNvPr id="16" name="직선 연결선 15"/>
          <p:cNvCxnSpPr>
            <a:cxnSpLocks/>
          </p:cNvCxnSpPr>
          <p:nvPr/>
        </p:nvCxnSpPr>
        <p:spPr>
          <a:xfrm>
            <a:off x="6076978" y="1269710"/>
            <a:ext cx="0" cy="5084064"/>
          </a:xfrm>
          <a:prstGeom prst="line">
            <a:avLst/>
          </a:prstGeom>
          <a:ln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타원 61"/>
          <p:cNvSpPr/>
          <p:nvPr/>
        </p:nvSpPr>
        <p:spPr>
          <a:xfrm>
            <a:off x="5849659" y="1472841"/>
            <a:ext cx="470304" cy="517334"/>
          </a:xfrm>
          <a:prstGeom prst="ellipse">
            <a:avLst/>
          </a:prstGeom>
          <a:solidFill>
            <a:srgbClr val="FBFBFB"/>
          </a:solidFill>
          <a:ln w="1016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3" name="타원 62"/>
          <p:cNvSpPr/>
          <p:nvPr/>
        </p:nvSpPr>
        <p:spPr>
          <a:xfrm>
            <a:off x="5841825" y="2509151"/>
            <a:ext cx="470304" cy="517334"/>
          </a:xfrm>
          <a:prstGeom prst="ellipse">
            <a:avLst/>
          </a:prstGeom>
          <a:solidFill>
            <a:srgbClr val="FBFBFB"/>
          </a:solidFill>
          <a:ln w="1016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4" name="타원 63"/>
          <p:cNvSpPr/>
          <p:nvPr/>
        </p:nvSpPr>
        <p:spPr>
          <a:xfrm>
            <a:off x="5833991" y="3545461"/>
            <a:ext cx="470304" cy="517334"/>
          </a:xfrm>
          <a:prstGeom prst="ellipse">
            <a:avLst/>
          </a:prstGeom>
          <a:solidFill>
            <a:srgbClr val="FBFBFB"/>
          </a:solidFill>
          <a:ln w="1016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5" name="타원 64"/>
          <p:cNvSpPr/>
          <p:nvPr/>
        </p:nvSpPr>
        <p:spPr>
          <a:xfrm>
            <a:off x="5826157" y="4581771"/>
            <a:ext cx="470304" cy="517334"/>
          </a:xfrm>
          <a:prstGeom prst="ellipse">
            <a:avLst/>
          </a:prstGeom>
          <a:solidFill>
            <a:srgbClr val="FBFBFB"/>
          </a:solidFill>
          <a:ln w="1016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20" name="그룹 19"/>
          <p:cNvGrpSpPr/>
          <p:nvPr/>
        </p:nvGrpSpPr>
        <p:grpSpPr>
          <a:xfrm>
            <a:off x="6414843" y="2505614"/>
            <a:ext cx="1069276" cy="673433"/>
            <a:chOff x="2263852" y="3337773"/>
            <a:chExt cx="1069276" cy="612212"/>
          </a:xfrm>
        </p:grpSpPr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9567244C-72C4-DF41-8AEC-EA129250A899}"/>
                </a:ext>
              </a:extLst>
            </p:cNvPr>
            <p:cNvSpPr txBox="1"/>
            <p:nvPr/>
          </p:nvSpPr>
          <p:spPr>
            <a:xfrm>
              <a:off x="2263852" y="3337773"/>
              <a:ext cx="697627" cy="36373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000" b="1" dirty="0">
                  <a:solidFill>
                    <a:schemeClr val="accent4"/>
                  </a:solidFill>
                </a:rPr>
                <a:t>적재</a:t>
              </a:r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183B1021-FFD8-D24C-BEB0-2A1D34EC1D70}"/>
                </a:ext>
              </a:extLst>
            </p:cNvPr>
            <p:cNvSpPr txBox="1"/>
            <p:nvPr/>
          </p:nvSpPr>
          <p:spPr>
            <a:xfrm>
              <a:off x="2289252" y="3614229"/>
              <a:ext cx="1043876" cy="33575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b="1" dirty="0">
                  <a:solidFill>
                    <a:schemeClr val="accent4"/>
                  </a:solidFill>
                </a:rPr>
                <a:t>Hadoop</a:t>
              </a:r>
              <a:endParaRPr lang="ko-KR" altLang="en-US" b="1" dirty="0">
                <a:solidFill>
                  <a:schemeClr val="accent4"/>
                </a:solidFill>
              </a:endParaRPr>
            </a:p>
          </p:txBody>
        </p:sp>
      </p:grpSp>
      <p:pic>
        <p:nvPicPr>
          <p:cNvPr id="34" name="그림 33" descr="텍스트, 클립아트이(가) 표시된 사진&#10;&#10;자동 생성된 설명">
            <a:extLst>
              <a:ext uri="{FF2B5EF4-FFF2-40B4-BE49-F238E27FC236}">
                <a16:creationId xmlns:a16="http://schemas.microsoft.com/office/drawing/2014/main" id="{2802B0CF-5748-804C-9A86-1565E3FE6BE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1044" y="3311800"/>
            <a:ext cx="2285675" cy="1198386"/>
          </a:xfrm>
          <a:prstGeom prst="rect">
            <a:avLst/>
          </a:prstGeom>
        </p:spPr>
      </p:pic>
      <p:pic>
        <p:nvPicPr>
          <p:cNvPr id="35" name="KakaoTalk_Photo_2021-08-21-22-58-18.png" descr="KakaoTalk_Photo_2021-08-21-22-58-18.png">
            <a:extLst>
              <a:ext uri="{FF2B5EF4-FFF2-40B4-BE49-F238E27FC236}">
                <a16:creationId xmlns:a16="http://schemas.microsoft.com/office/drawing/2014/main" id="{B59E5EEA-FF28-174C-AD21-90DBD44E77B5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l="9930" t="40810" r="11126" b="40030"/>
          <a:stretch>
            <a:fillRect/>
          </a:stretch>
        </p:blipFill>
        <p:spPr>
          <a:xfrm>
            <a:off x="1029697" y="5740635"/>
            <a:ext cx="2207806" cy="44621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45" h="20894" extrusionOk="0">
                <a:moveTo>
                  <a:pt x="17302" y="10"/>
                </a:moveTo>
                <a:cubicBezTo>
                  <a:pt x="16940" y="5"/>
                  <a:pt x="16965" y="-449"/>
                  <a:pt x="16844" y="7883"/>
                </a:cubicBezTo>
                <a:cubicBezTo>
                  <a:pt x="16703" y="17503"/>
                  <a:pt x="16698" y="16616"/>
                  <a:pt x="16879" y="16705"/>
                </a:cubicBezTo>
                <a:cubicBezTo>
                  <a:pt x="16960" y="16745"/>
                  <a:pt x="17055" y="16739"/>
                  <a:pt x="17084" y="16705"/>
                </a:cubicBezTo>
                <a:cubicBezTo>
                  <a:pt x="17113" y="16671"/>
                  <a:pt x="17175" y="16655"/>
                  <a:pt x="17226" y="16655"/>
                </a:cubicBezTo>
                <a:cubicBezTo>
                  <a:pt x="17278" y="16655"/>
                  <a:pt x="17337" y="16505"/>
                  <a:pt x="17358" y="16322"/>
                </a:cubicBezTo>
                <a:cubicBezTo>
                  <a:pt x="17378" y="16139"/>
                  <a:pt x="17449" y="12467"/>
                  <a:pt x="17510" y="8166"/>
                </a:cubicBezTo>
                <a:cubicBezTo>
                  <a:pt x="17635" y="-650"/>
                  <a:pt x="17648" y="15"/>
                  <a:pt x="17302" y="10"/>
                </a:cubicBezTo>
                <a:close/>
                <a:moveTo>
                  <a:pt x="19762" y="10"/>
                </a:moveTo>
                <a:cubicBezTo>
                  <a:pt x="19665" y="8"/>
                  <a:pt x="19572" y="59"/>
                  <a:pt x="19533" y="177"/>
                </a:cubicBezTo>
                <a:cubicBezTo>
                  <a:pt x="19469" y="370"/>
                  <a:pt x="19451" y="1222"/>
                  <a:pt x="19304" y="10030"/>
                </a:cubicBezTo>
                <a:cubicBezTo>
                  <a:pt x="19259" y="12685"/>
                  <a:pt x="19222" y="15268"/>
                  <a:pt x="19221" y="15756"/>
                </a:cubicBezTo>
                <a:cubicBezTo>
                  <a:pt x="19220" y="16618"/>
                  <a:pt x="19221" y="16636"/>
                  <a:pt x="19345" y="16705"/>
                </a:cubicBezTo>
                <a:cubicBezTo>
                  <a:pt x="19467" y="16773"/>
                  <a:pt x="19611" y="16716"/>
                  <a:pt x="19720" y="16555"/>
                </a:cubicBezTo>
                <a:cubicBezTo>
                  <a:pt x="19747" y="16515"/>
                  <a:pt x="19772" y="16311"/>
                  <a:pt x="19772" y="16106"/>
                </a:cubicBezTo>
                <a:cubicBezTo>
                  <a:pt x="19772" y="15630"/>
                  <a:pt x="19834" y="15443"/>
                  <a:pt x="19876" y="15789"/>
                </a:cubicBezTo>
                <a:cubicBezTo>
                  <a:pt x="20016" y="16948"/>
                  <a:pt x="20615" y="17245"/>
                  <a:pt x="20962" y="16339"/>
                </a:cubicBezTo>
                <a:cubicBezTo>
                  <a:pt x="21175" y="15781"/>
                  <a:pt x="21367" y="14570"/>
                  <a:pt x="21430" y="13392"/>
                </a:cubicBezTo>
                <a:cubicBezTo>
                  <a:pt x="21451" y="12997"/>
                  <a:pt x="21481" y="12364"/>
                  <a:pt x="21503" y="11961"/>
                </a:cubicBezTo>
                <a:cubicBezTo>
                  <a:pt x="21600" y="10162"/>
                  <a:pt x="21522" y="7555"/>
                  <a:pt x="21326" y="6119"/>
                </a:cubicBezTo>
                <a:cubicBezTo>
                  <a:pt x="21156" y="4873"/>
                  <a:pt x="20644" y="4542"/>
                  <a:pt x="20268" y="5453"/>
                </a:cubicBezTo>
                <a:cubicBezTo>
                  <a:pt x="20145" y="5751"/>
                  <a:pt x="20036" y="5950"/>
                  <a:pt x="20029" y="5886"/>
                </a:cubicBezTo>
                <a:cubicBezTo>
                  <a:pt x="20016" y="5760"/>
                  <a:pt x="20064" y="3177"/>
                  <a:pt x="20109" y="1458"/>
                </a:cubicBezTo>
                <a:cubicBezTo>
                  <a:pt x="20136" y="402"/>
                  <a:pt x="20133" y="367"/>
                  <a:pt x="20029" y="177"/>
                </a:cubicBezTo>
                <a:cubicBezTo>
                  <a:pt x="19963" y="56"/>
                  <a:pt x="19860" y="12"/>
                  <a:pt x="19762" y="10"/>
                </a:cubicBezTo>
                <a:close/>
                <a:moveTo>
                  <a:pt x="11568" y="27"/>
                </a:moveTo>
                <a:cubicBezTo>
                  <a:pt x="11445" y="44"/>
                  <a:pt x="11322" y="143"/>
                  <a:pt x="11291" y="293"/>
                </a:cubicBezTo>
                <a:cubicBezTo>
                  <a:pt x="11262" y="435"/>
                  <a:pt x="11104" y="9496"/>
                  <a:pt x="11027" y="15357"/>
                </a:cubicBezTo>
                <a:lnTo>
                  <a:pt x="11006" y="16605"/>
                </a:lnTo>
                <a:lnTo>
                  <a:pt x="11169" y="16688"/>
                </a:lnTo>
                <a:cubicBezTo>
                  <a:pt x="11258" y="16729"/>
                  <a:pt x="11399" y="16727"/>
                  <a:pt x="11485" y="16688"/>
                </a:cubicBezTo>
                <a:lnTo>
                  <a:pt x="11641" y="16622"/>
                </a:lnTo>
                <a:lnTo>
                  <a:pt x="11669" y="15490"/>
                </a:lnTo>
                <a:cubicBezTo>
                  <a:pt x="11683" y="14874"/>
                  <a:pt x="11710" y="14329"/>
                  <a:pt x="11728" y="14275"/>
                </a:cubicBezTo>
                <a:cubicBezTo>
                  <a:pt x="11746" y="14222"/>
                  <a:pt x="11796" y="14496"/>
                  <a:pt x="11839" y="14891"/>
                </a:cubicBezTo>
                <a:cubicBezTo>
                  <a:pt x="12037" y="16739"/>
                  <a:pt x="12513" y="18467"/>
                  <a:pt x="12973" y="19002"/>
                </a:cubicBezTo>
                <a:cubicBezTo>
                  <a:pt x="13418" y="19519"/>
                  <a:pt x="13830" y="19305"/>
                  <a:pt x="14243" y="18336"/>
                </a:cubicBezTo>
                <a:cubicBezTo>
                  <a:pt x="14556" y="17600"/>
                  <a:pt x="14725" y="16893"/>
                  <a:pt x="14926" y="15473"/>
                </a:cubicBezTo>
                <a:cubicBezTo>
                  <a:pt x="15013" y="14859"/>
                  <a:pt x="15096" y="14406"/>
                  <a:pt x="15110" y="14474"/>
                </a:cubicBezTo>
                <a:cubicBezTo>
                  <a:pt x="15124" y="14543"/>
                  <a:pt x="15154" y="14919"/>
                  <a:pt x="15176" y="15290"/>
                </a:cubicBezTo>
                <a:cubicBezTo>
                  <a:pt x="15240" y="16377"/>
                  <a:pt x="15382" y="16742"/>
                  <a:pt x="15759" y="16805"/>
                </a:cubicBezTo>
                <a:cubicBezTo>
                  <a:pt x="16161" y="16873"/>
                  <a:pt x="16264" y="16663"/>
                  <a:pt x="16310" y="15623"/>
                </a:cubicBezTo>
                <a:cubicBezTo>
                  <a:pt x="16328" y="15208"/>
                  <a:pt x="16334" y="14652"/>
                  <a:pt x="16321" y="14408"/>
                </a:cubicBezTo>
                <a:cubicBezTo>
                  <a:pt x="16300" y="13998"/>
                  <a:pt x="16283" y="13994"/>
                  <a:pt x="16109" y="14108"/>
                </a:cubicBezTo>
                <a:cubicBezTo>
                  <a:pt x="15952" y="14212"/>
                  <a:pt x="15912" y="14161"/>
                  <a:pt x="15852" y="13842"/>
                </a:cubicBezTo>
                <a:cubicBezTo>
                  <a:pt x="15785" y="13489"/>
                  <a:pt x="15782" y="13266"/>
                  <a:pt x="15821" y="10679"/>
                </a:cubicBezTo>
                <a:cubicBezTo>
                  <a:pt x="15845" y="9148"/>
                  <a:pt x="15874" y="7862"/>
                  <a:pt x="15884" y="7816"/>
                </a:cubicBezTo>
                <a:cubicBezTo>
                  <a:pt x="15894" y="7769"/>
                  <a:pt x="16003" y="7700"/>
                  <a:pt x="16133" y="7683"/>
                </a:cubicBezTo>
                <a:cubicBezTo>
                  <a:pt x="16263" y="7666"/>
                  <a:pt x="16384" y="7599"/>
                  <a:pt x="16397" y="7534"/>
                </a:cubicBezTo>
                <a:cubicBezTo>
                  <a:pt x="16440" y="7330"/>
                  <a:pt x="16468" y="6100"/>
                  <a:pt x="16442" y="5603"/>
                </a:cubicBezTo>
                <a:cubicBezTo>
                  <a:pt x="16419" y="5168"/>
                  <a:pt x="16396" y="5121"/>
                  <a:pt x="16171" y="5070"/>
                </a:cubicBezTo>
                <a:lnTo>
                  <a:pt x="15925" y="5020"/>
                </a:lnTo>
                <a:lnTo>
                  <a:pt x="15925" y="3788"/>
                </a:lnTo>
                <a:lnTo>
                  <a:pt x="15925" y="2557"/>
                </a:lnTo>
                <a:lnTo>
                  <a:pt x="15610" y="2557"/>
                </a:lnTo>
                <a:lnTo>
                  <a:pt x="15297" y="2557"/>
                </a:lnTo>
                <a:lnTo>
                  <a:pt x="15256" y="3788"/>
                </a:lnTo>
                <a:cubicBezTo>
                  <a:pt x="15218" y="4934"/>
                  <a:pt x="15208" y="5014"/>
                  <a:pt x="15107" y="5070"/>
                </a:cubicBezTo>
                <a:cubicBezTo>
                  <a:pt x="15047" y="5102"/>
                  <a:pt x="14999" y="5243"/>
                  <a:pt x="14999" y="5386"/>
                </a:cubicBezTo>
                <a:cubicBezTo>
                  <a:pt x="14999" y="5929"/>
                  <a:pt x="14923" y="5851"/>
                  <a:pt x="14839" y="5203"/>
                </a:cubicBezTo>
                <a:cubicBezTo>
                  <a:pt x="14715" y="4242"/>
                  <a:pt x="14368" y="3039"/>
                  <a:pt x="14090" y="2623"/>
                </a:cubicBezTo>
                <a:cubicBezTo>
                  <a:pt x="13245" y="1361"/>
                  <a:pt x="12402" y="2519"/>
                  <a:pt x="11950" y="5553"/>
                </a:cubicBezTo>
                <a:cubicBezTo>
                  <a:pt x="11855" y="6191"/>
                  <a:pt x="11838" y="5578"/>
                  <a:pt x="11881" y="2973"/>
                </a:cubicBezTo>
                <a:cubicBezTo>
                  <a:pt x="11920" y="661"/>
                  <a:pt x="11917" y="442"/>
                  <a:pt x="11853" y="210"/>
                </a:cubicBezTo>
                <a:cubicBezTo>
                  <a:pt x="11815" y="70"/>
                  <a:pt x="11690" y="11"/>
                  <a:pt x="11568" y="27"/>
                </a:cubicBezTo>
                <a:close/>
                <a:moveTo>
                  <a:pt x="18520" y="426"/>
                </a:moveTo>
                <a:cubicBezTo>
                  <a:pt x="18329" y="425"/>
                  <a:pt x="18166" y="977"/>
                  <a:pt x="18135" y="1874"/>
                </a:cubicBezTo>
                <a:cubicBezTo>
                  <a:pt x="18103" y="2778"/>
                  <a:pt x="18178" y="3525"/>
                  <a:pt x="18319" y="3655"/>
                </a:cubicBezTo>
                <a:cubicBezTo>
                  <a:pt x="18476" y="3800"/>
                  <a:pt x="18526" y="3772"/>
                  <a:pt x="18676" y="3572"/>
                </a:cubicBezTo>
                <a:cubicBezTo>
                  <a:pt x="18801" y="3405"/>
                  <a:pt x="18827" y="3274"/>
                  <a:pt x="18863" y="2640"/>
                </a:cubicBezTo>
                <a:cubicBezTo>
                  <a:pt x="18923" y="1562"/>
                  <a:pt x="18881" y="954"/>
                  <a:pt x="18718" y="626"/>
                </a:cubicBezTo>
                <a:cubicBezTo>
                  <a:pt x="18652" y="493"/>
                  <a:pt x="18584" y="426"/>
                  <a:pt x="18520" y="426"/>
                </a:cubicBezTo>
                <a:close/>
                <a:moveTo>
                  <a:pt x="7205" y="2457"/>
                </a:moveTo>
                <a:cubicBezTo>
                  <a:pt x="6874" y="2457"/>
                  <a:pt x="6881" y="2418"/>
                  <a:pt x="6840" y="4005"/>
                </a:cubicBezTo>
                <a:cubicBezTo>
                  <a:pt x="6815" y="4979"/>
                  <a:pt x="6809" y="5003"/>
                  <a:pt x="6660" y="5120"/>
                </a:cubicBezTo>
                <a:cubicBezTo>
                  <a:pt x="6474" y="5265"/>
                  <a:pt x="6438" y="5514"/>
                  <a:pt x="6438" y="6668"/>
                </a:cubicBezTo>
                <a:cubicBezTo>
                  <a:pt x="6437" y="7628"/>
                  <a:pt x="6426" y="7593"/>
                  <a:pt x="6695" y="7667"/>
                </a:cubicBezTo>
                <a:cubicBezTo>
                  <a:pt x="6753" y="7683"/>
                  <a:pt x="6773" y="7789"/>
                  <a:pt x="6768" y="8133"/>
                </a:cubicBezTo>
                <a:cubicBezTo>
                  <a:pt x="6765" y="8390"/>
                  <a:pt x="6750" y="10010"/>
                  <a:pt x="6736" y="11728"/>
                </a:cubicBezTo>
                <a:cubicBezTo>
                  <a:pt x="6706" y="15297"/>
                  <a:pt x="6740" y="15895"/>
                  <a:pt x="6993" y="16522"/>
                </a:cubicBezTo>
                <a:cubicBezTo>
                  <a:pt x="7101" y="16788"/>
                  <a:pt x="7202" y="16849"/>
                  <a:pt x="7458" y="16805"/>
                </a:cubicBezTo>
                <a:cubicBezTo>
                  <a:pt x="7851" y="16737"/>
                  <a:pt x="7902" y="16545"/>
                  <a:pt x="7902" y="14990"/>
                </a:cubicBezTo>
                <a:lnTo>
                  <a:pt x="7902" y="13958"/>
                </a:lnTo>
                <a:lnTo>
                  <a:pt x="7687" y="14092"/>
                </a:lnTo>
                <a:cubicBezTo>
                  <a:pt x="7375" y="14279"/>
                  <a:pt x="7368" y="14195"/>
                  <a:pt x="7402" y="10829"/>
                </a:cubicBezTo>
                <a:cubicBezTo>
                  <a:pt x="7418" y="9295"/>
                  <a:pt x="7448" y="7950"/>
                  <a:pt x="7468" y="7850"/>
                </a:cubicBezTo>
                <a:cubicBezTo>
                  <a:pt x="7488" y="7750"/>
                  <a:pt x="7570" y="7704"/>
                  <a:pt x="7652" y="7733"/>
                </a:cubicBezTo>
                <a:cubicBezTo>
                  <a:pt x="7733" y="7761"/>
                  <a:pt x="7852" y="7692"/>
                  <a:pt x="7912" y="7583"/>
                </a:cubicBezTo>
                <a:cubicBezTo>
                  <a:pt x="8017" y="7392"/>
                  <a:pt x="8021" y="7341"/>
                  <a:pt x="8009" y="6302"/>
                </a:cubicBezTo>
                <a:lnTo>
                  <a:pt x="7999" y="5203"/>
                </a:lnTo>
                <a:lnTo>
                  <a:pt x="7760" y="5103"/>
                </a:lnTo>
                <a:lnTo>
                  <a:pt x="7524" y="5020"/>
                </a:lnTo>
                <a:lnTo>
                  <a:pt x="7513" y="3722"/>
                </a:lnTo>
                <a:lnTo>
                  <a:pt x="7500" y="2457"/>
                </a:lnTo>
                <a:lnTo>
                  <a:pt x="7205" y="2457"/>
                </a:lnTo>
                <a:close/>
                <a:moveTo>
                  <a:pt x="5151" y="4920"/>
                </a:moveTo>
                <a:cubicBezTo>
                  <a:pt x="5024" y="4951"/>
                  <a:pt x="4889" y="5048"/>
                  <a:pt x="4752" y="5203"/>
                </a:cubicBezTo>
                <a:cubicBezTo>
                  <a:pt x="4384" y="5620"/>
                  <a:pt x="4279" y="5938"/>
                  <a:pt x="4249" y="6718"/>
                </a:cubicBezTo>
                <a:cubicBezTo>
                  <a:pt x="4190" y="8223"/>
                  <a:pt x="4300" y="8677"/>
                  <a:pt x="4555" y="7966"/>
                </a:cubicBezTo>
                <a:cubicBezTo>
                  <a:pt x="4710" y="7533"/>
                  <a:pt x="5041" y="7212"/>
                  <a:pt x="5214" y="7334"/>
                </a:cubicBezTo>
                <a:cubicBezTo>
                  <a:pt x="5375" y="7447"/>
                  <a:pt x="5500" y="8219"/>
                  <a:pt x="5484" y="8982"/>
                </a:cubicBezTo>
                <a:lnTo>
                  <a:pt x="5474" y="9548"/>
                </a:lnTo>
                <a:lnTo>
                  <a:pt x="5120" y="9697"/>
                </a:lnTo>
                <a:cubicBezTo>
                  <a:pt x="4661" y="9889"/>
                  <a:pt x="4419" y="10290"/>
                  <a:pt x="4232" y="11145"/>
                </a:cubicBezTo>
                <a:cubicBezTo>
                  <a:pt x="3959" y="12394"/>
                  <a:pt x="3927" y="14518"/>
                  <a:pt x="4159" y="15789"/>
                </a:cubicBezTo>
                <a:cubicBezTo>
                  <a:pt x="4271" y="16401"/>
                  <a:pt x="4405" y="16723"/>
                  <a:pt x="4624" y="16888"/>
                </a:cubicBezTo>
                <a:cubicBezTo>
                  <a:pt x="4809" y="17027"/>
                  <a:pt x="5078" y="16802"/>
                  <a:pt x="5269" y="16339"/>
                </a:cubicBezTo>
                <a:cubicBezTo>
                  <a:pt x="5453" y="15889"/>
                  <a:pt x="5462" y="15897"/>
                  <a:pt x="5481" y="16255"/>
                </a:cubicBezTo>
                <a:cubicBezTo>
                  <a:pt x="5504" y="16664"/>
                  <a:pt x="5639" y="16828"/>
                  <a:pt x="5859" y="16705"/>
                </a:cubicBezTo>
                <a:cubicBezTo>
                  <a:pt x="5995" y="16629"/>
                  <a:pt x="5995" y="16615"/>
                  <a:pt x="6015" y="15556"/>
                </a:cubicBezTo>
                <a:cubicBezTo>
                  <a:pt x="6027" y="14967"/>
                  <a:pt x="6058" y="13479"/>
                  <a:pt x="6084" y="12244"/>
                </a:cubicBezTo>
                <a:cubicBezTo>
                  <a:pt x="6110" y="11010"/>
                  <a:pt x="6123" y="9289"/>
                  <a:pt x="6115" y="8432"/>
                </a:cubicBezTo>
                <a:cubicBezTo>
                  <a:pt x="6104" y="7078"/>
                  <a:pt x="6090" y="6785"/>
                  <a:pt x="5994" y="6185"/>
                </a:cubicBezTo>
                <a:cubicBezTo>
                  <a:pt x="5852" y="5287"/>
                  <a:pt x="5532" y="4829"/>
                  <a:pt x="5151" y="4920"/>
                </a:cubicBezTo>
                <a:close/>
                <a:moveTo>
                  <a:pt x="1499" y="4954"/>
                </a:moveTo>
                <a:cubicBezTo>
                  <a:pt x="1272" y="4927"/>
                  <a:pt x="1036" y="5231"/>
                  <a:pt x="891" y="5886"/>
                </a:cubicBezTo>
                <a:cubicBezTo>
                  <a:pt x="808" y="6261"/>
                  <a:pt x="696" y="6222"/>
                  <a:pt x="746" y="5836"/>
                </a:cubicBezTo>
                <a:cubicBezTo>
                  <a:pt x="797" y="5435"/>
                  <a:pt x="669" y="5100"/>
                  <a:pt x="468" y="5103"/>
                </a:cubicBezTo>
                <a:cubicBezTo>
                  <a:pt x="357" y="5104"/>
                  <a:pt x="247" y="5176"/>
                  <a:pt x="222" y="5253"/>
                </a:cubicBezTo>
                <a:cubicBezTo>
                  <a:pt x="194" y="5340"/>
                  <a:pt x="154" y="6997"/>
                  <a:pt x="114" y="9664"/>
                </a:cubicBezTo>
                <a:cubicBezTo>
                  <a:pt x="78" y="12007"/>
                  <a:pt x="38" y="14525"/>
                  <a:pt x="24" y="15273"/>
                </a:cubicBezTo>
                <a:lnTo>
                  <a:pt x="0" y="16638"/>
                </a:lnTo>
                <a:lnTo>
                  <a:pt x="153" y="16705"/>
                </a:lnTo>
                <a:cubicBezTo>
                  <a:pt x="288" y="16761"/>
                  <a:pt x="605" y="16653"/>
                  <a:pt x="631" y="16555"/>
                </a:cubicBezTo>
                <a:cubicBezTo>
                  <a:pt x="650" y="16484"/>
                  <a:pt x="760" y="11105"/>
                  <a:pt x="760" y="10230"/>
                </a:cubicBezTo>
                <a:cubicBezTo>
                  <a:pt x="760" y="9394"/>
                  <a:pt x="776" y="9247"/>
                  <a:pt x="957" y="8432"/>
                </a:cubicBezTo>
                <a:cubicBezTo>
                  <a:pt x="1181" y="7427"/>
                  <a:pt x="1292" y="7350"/>
                  <a:pt x="1429" y="8050"/>
                </a:cubicBezTo>
                <a:cubicBezTo>
                  <a:pt x="1513" y="8479"/>
                  <a:pt x="1523" y="8675"/>
                  <a:pt x="1516" y="10080"/>
                </a:cubicBezTo>
                <a:cubicBezTo>
                  <a:pt x="1512" y="10937"/>
                  <a:pt x="1494" y="12707"/>
                  <a:pt x="1474" y="14008"/>
                </a:cubicBezTo>
                <a:cubicBezTo>
                  <a:pt x="1453" y="15309"/>
                  <a:pt x="1450" y="16453"/>
                  <a:pt x="1467" y="16538"/>
                </a:cubicBezTo>
                <a:cubicBezTo>
                  <a:pt x="1510" y="16742"/>
                  <a:pt x="2021" y="16726"/>
                  <a:pt x="2064" y="16522"/>
                </a:cubicBezTo>
                <a:cubicBezTo>
                  <a:pt x="2082" y="16435"/>
                  <a:pt x="2127" y="14747"/>
                  <a:pt x="2158" y="12777"/>
                </a:cubicBezTo>
                <a:lnTo>
                  <a:pt x="2210" y="9198"/>
                </a:lnTo>
                <a:lnTo>
                  <a:pt x="2390" y="8382"/>
                </a:lnTo>
                <a:cubicBezTo>
                  <a:pt x="2577" y="7535"/>
                  <a:pt x="2700" y="7379"/>
                  <a:pt x="2824" y="7816"/>
                </a:cubicBezTo>
                <a:cubicBezTo>
                  <a:pt x="2941" y="8226"/>
                  <a:pt x="2960" y="9265"/>
                  <a:pt x="2910" y="12793"/>
                </a:cubicBezTo>
                <a:cubicBezTo>
                  <a:pt x="2883" y="14655"/>
                  <a:pt x="2874" y="16275"/>
                  <a:pt x="2883" y="16405"/>
                </a:cubicBezTo>
                <a:cubicBezTo>
                  <a:pt x="2893" y="16535"/>
                  <a:pt x="2963" y="16662"/>
                  <a:pt x="3042" y="16672"/>
                </a:cubicBezTo>
                <a:cubicBezTo>
                  <a:pt x="3201" y="16692"/>
                  <a:pt x="3496" y="16640"/>
                  <a:pt x="3507" y="16588"/>
                </a:cubicBezTo>
                <a:cubicBezTo>
                  <a:pt x="3511" y="16570"/>
                  <a:pt x="3541" y="14762"/>
                  <a:pt x="3573" y="12577"/>
                </a:cubicBezTo>
                <a:cubicBezTo>
                  <a:pt x="3653" y="7057"/>
                  <a:pt x="3613" y="6024"/>
                  <a:pt x="3275" y="5286"/>
                </a:cubicBezTo>
                <a:cubicBezTo>
                  <a:pt x="2973" y="4628"/>
                  <a:pt x="2616" y="4873"/>
                  <a:pt x="2321" y="5952"/>
                </a:cubicBezTo>
                <a:lnTo>
                  <a:pt x="2147" y="6601"/>
                </a:lnTo>
                <a:lnTo>
                  <a:pt x="2057" y="6035"/>
                </a:lnTo>
                <a:cubicBezTo>
                  <a:pt x="1945" y="5349"/>
                  <a:pt x="1725" y="4982"/>
                  <a:pt x="1499" y="4954"/>
                </a:cubicBezTo>
                <a:close/>
                <a:moveTo>
                  <a:pt x="9921" y="4970"/>
                </a:moveTo>
                <a:cubicBezTo>
                  <a:pt x="9657" y="4856"/>
                  <a:pt x="9455" y="5103"/>
                  <a:pt x="9234" y="5786"/>
                </a:cubicBezTo>
                <a:cubicBezTo>
                  <a:pt x="9083" y="6252"/>
                  <a:pt x="9043" y="6221"/>
                  <a:pt x="9043" y="5653"/>
                </a:cubicBezTo>
                <a:cubicBezTo>
                  <a:pt x="9043" y="5221"/>
                  <a:pt x="8901" y="5025"/>
                  <a:pt x="8665" y="5153"/>
                </a:cubicBezTo>
                <a:cubicBezTo>
                  <a:pt x="8568" y="5205"/>
                  <a:pt x="8478" y="5281"/>
                  <a:pt x="8471" y="5320"/>
                </a:cubicBezTo>
                <a:cubicBezTo>
                  <a:pt x="8461" y="5380"/>
                  <a:pt x="8345" y="13226"/>
                  <a:pt x="8270" y="18852"/>
                </a:cubicBezTo>
                <a:lnTo>
                  <a:pt x="8245" y="20799"/>
                </a:lnTo>
                <a:lnTo>
                  <a:pt x="8356" y="20866"/>
                </a:lnTo>
                <a:cubicBezTo>
                  <a:pt x="8466" y="20950"/>
                  <a:pt x="8840" y="20834"/>
                  <a:pt x="8887" y="20700"/>
                </a:cubicBezTo>
                <a:cubicBezTo>
                  <a:pt x="8900" y="20664"/>
                  <a:pt x="8924" y="19638"/>
                  <a:pt x="8939" y="18419"/>
                </a:cubicBezTo>
                <a:cubicBezTo>
                  <a:pt x="8955" y="17199"/>
                  <a:pt x="8979" y="16143"/>
                  <a:pt x="8991" y="16056"/>
                </a:cubicBezTo>
                <a:cubicBezTo>
                  <a:pt x="9002" y="15968"/>
                  <a:pt x="9058" y="16056"/>
                  <a:pt x="9116" y="16255"/>
                </a:cubicBezTo>
                <a:cubicBezTo>
                  <a:pt x="9285" y="16834"/>
                  <a:pt x="9495" y="17045"/>
                  <a:pt x="9737" y="16855"/>
                </a:cubicBezTo>
                <a:cubicBezTo>
                  <a:pt x="10093" y="16576"/>
                  <a:pt x="10335" y="15620"/>
                  <a:pt x="10462" y="14008"/>
                </a:cubicBezTo>
                <a:cubicBezTo>
                  <a:pt x="10491" y="13643"/>
                  <a:pt x="10531" y="13258"/>
                  <a:pt x="10549" y="13143"/>
                </a:cubicBezTo>
                <a:cubicBezTo>
                  <a:pt x="10567" y="13028"/>
                  <a:pt x="10601" y="12236"/>
                  <a:pt x="10625" y="11395"/>
                </a:cubicBezTo>
                <a:cubicBezTo>
                  <a:pt x="10681" y="9385"/>
                  <a:pt x="10628" y="7679"/>
                  <a:pt x="10476" y="6601"/>
                </a:cubicBezTo>
                <a:cubicBezTo>
                  <a:pt x="10313" y="5449"/>
                  <a:pt x="10192" y="5089"/>
                  <a:pt x="9921" y="4970"/>
                </a:cubicBezTo>
                <a:close/>
                <a:moveTo>
                  <a:pt x="18457" y="5120"/>
                </a:moveTo>
                <a:cubicBezTo>
                  <a:pt x="18337" y="5135"/>
                  <a:pt x="18218" y="5220"/>
                  <a:pt x="18183" y="5353"/>
                </a:cubicBezTo>
                <a:cubicBezTo>
                  <a:pt x="18130" y="5546"/>
                  <a:pt x="18106" y="6389"/>
                  <a:pt x="18055" y="10030"/>
                </a:cubicBezTo>
                <a:cubicBezTo>
                  <a:pt x="18021" y="12477"/>
                  <a:pt x="17992" y="14950"/>
                  <a:pt x="17986" y="15523"/>
                </a:cubicBezTo>
                <a:lnTo>
                  <a:pt x="17975" y="16555"/>
                </a:lnTo>
                <a:lnTo>
                  <a:pt x="18114" y="16672"/>
                </a:lnTo>
                <a:cubicBezTo>
                  <a:pt x="18269" y="16790"/>
                  <a:pt x="18554" y="16683"/>
                  <a:pt x="18600" y="16488"/>
                </a:cubicBezTo>
                <a:cubicBezTo>
                  <a:pt x="18616" y="16417"/>
                  <a:pt x="18662" y="13883"/>
                  <a:pt x="18707" y="10879"/>
                </a:cubicBezTo>
                <a:cubicBezTo>
                  <a:pt x="18774" y="6397"/>
                  <a:pt x="18781" y="5399"/>
                  <a:pt x="18738" y="5270"/>
                </a:cubicBezTo>
                <a:cubicBezTo>
                  <a:pt x="18698" y="5147"/>
                  <a:pt x="18576" y="5104"/>
                  <a:pt x="18457" y="5120"/>
                </a:cubicBezTo>
                <a:close/>
              </a:path>
            </a:pathLst>
          </a:custGeom>
          <a:ln w="12700" cap="flat">
            <a:noFill/>
            <a:miter lim="400000"/>
          </a:ln>
          <a:effectLst/>
        </p:spPr>
      </p:pic>
      <p:pic>
        <p:nvPicPr>
          <p:cNvPr id="36" name="그림 35">
            <a:extLst>
              <a:ext uri="{FF2B5EF4-FFF2-40B4-BE49-F238E27FC236}">
                <a16:creationId xmlns:a16="http://schemas.microsoft.com/office/drawing/2014/main" id="{C1C42178-53FE-E240-A97D-1A2D16B864A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81120" y="4079995"/>
            <a:ext cx="2282927" cy="1175188"/>
          </a:xfrm>
          <a:prstGeom prst="rect">
            <a:avLst/>
          </a:prstGeom>
        </p:spPr>
      </p:pic>
      <p:sp>
        <p:nvSpPr>
          <p:cNvPr id="39" name="타원 38">
            <a:extLst>
              <a:ext uri="{FF2B5EF4-FFF2-40B4-BE49-F238E27FC236}">
                <a16:creationId xmlns:a16="http://schemas.microsoft.com/office/drawing/2014/main" id="{5E19F14F-B6C4-1448-AA56-2EFC81FAF867}"/>
              </a:ext>
            </a:extLst>
          </p:cNvPr>
          <p:cNvSpPr/>
          <p:nvPr/>
        </p:nvSpPr>
        <p:spPr>
          <a:xfrm>
            <a:off x="5826157" y="5581250"/>
            <a:ext cx="470304" cy="517334"/>
          </a:xfrm>
          <a:prstGeom prst="ellipse">
            <a:avLst/>
          </a:prstGeom>
          <a:solidFill>
            <a:srgbClr val="FBFBFB"/>
          </a:solidFill>
          <a:ln w="1016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42" name="그룹 41">
            <a:extLst>
              <a:ext uri="{FF2B5EF4-FFF2-40B4-BE49-F238E27FC236}">
                <a16:creationId xmlns:a16="http://schemas.microsoft.com/office/drawing/2014/main" id="{A5B179D4-5645-5542-9AF4-D8736DC80025}"/>
              </a:ext>
            </a:extLst>
          </p:cNvPr>
          <p:cNvGrpSpPr/>
          <p:nvPr/>
        </p:nvGrpSpPr>
        <p:grpSpPr>
          <a:xfrm>
            <a:off x="6414843" y="4467535"/>
            <a:ext cx="1005155" cy="673433"/>
            <a:chOff x="2263852" y="2348538"/>
            <a:chExt cx="1005155" cy="612212"/>
          </a:xfrm>
        </p:grpSpPr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61C70580-1E46-5745-8C2E-B5DF4E2B35E4}"/>
                </a:ext>
              </a:extLst>
            </p:cNvPr>
            <p:cNvSpPr txBox="1"/>
            <p:nvPr/>
          </p:nvSpPr>
          <p:spPr>
            <a:xfrm>
              <a:off x="2263852" y="2348538"/>
              <a:ext cx="697627" cy="36373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000" b="1" dirty="0">
                  <a:solidFill>
                    <a:schemeClr val="accent4"/>
                  </a:solidFill>
                </a:rPr>
                <a:t>저장</a:t>
              </a:r>
            </a:p>
          </p:txBody>
        </p:sp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04E58095-F4C2-FA43-90D3-7DC523184FA3}"/>
                </a:ext>
              </a:extLst>
            </p:cNvPr>
            <p:cNvSpPr txBox="1"/>
            <p:nvPr/>
          </p:nvSpPr>
          <p:spPr>
            <a:xfrm>
              <a:off x="2289252" y="2624994"/>
              <a:ext cx="979755" cy="33575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b="1" dirty="0">
                  <a:solidFill>
                    <a:schemeClr val="accent4"/>
                  </a:solidFill>
                </a:rPr>
                <a:t>MySQL</a:t>
              </a:r>
              <a:endParaRPr lang="ko-KR" altLang="en-US" b="1" dirty="0">
                <a:solidFill>
                  <a:schemeClr val="accent4"/>
                </a:solidFill>
              </a:endParaRPr>
            </a:p>
          </p:txBody>
        </p:sp>
      </p:grpSp>
      <p:grpSp>
        <p:nvGrpSpPr>
          <p:cNvPr id="48" name="그룹 47">
            <a:extLst>
              <a:ext uri="{FF2B5EF4-FFF2-40B4-BE49-F238E27FC236}">
                <a16:creationId xmlns:a16="http://schemas.microsoft.com/office/drawing/2014/main" id="{C3439432-247A-3E45-8837-BC177FA6F872}"/>
              </a:ext>
            </a:extLst>
          </p:cNvPr>
          <p:cNvGrpSpPr/>
          <p:nvPr/>
        </p:nvGrpSpPr>
        <p:grpSpPr>
          <a:xfrm>
            <a:off x="3760880" y="1472841"/>
            <a:ext cx="1854476" cy="4764226"/>
            <a:chOff x="3708359" y="-1370366"/>
            <a:chExt cx="1854476" cy="4331116"/>
          </a:xfrm>
        </p:grpSpPr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AFF9F20B-2707-8F4D-8A6F-85B9AD163D54}"/>
                </a:ext>
              </a:extLst>
            </p:cNvPr>
            <p:cNvSpPr txBox="1"/>
            <p:nvPr/>
          </p:nvSpPr>
          <p:spPr>
            <a:xfrm>
              <a:off x="4606978" y="2348538"/>
              <a:ext cx="954107" cy="36373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ko-KR" altLang="en-US" sz="2000" b="1" dirty="0">
                  <a:solidFill>
                    <a:schemeClr val="accent4"/>
                  </a:solidFill>
                </a:rPr>
                <a:t>시각화</a:t>
              </a:r>
            </a:p>
          </p:txBody>
        </p:sp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id="{791549E6-B683-0944-8611-71F7FB7B3A2B}"/>
                </a:ext>
              </a:extLst>
            </p:cNvPr>
            <p:cNvSpPr txBox="1"/>
            <p:nvPr/>
          </p:nvSpPr>
          <p:spPr>
            <a:xfrm>
              <a:off x="4251176" y="2624994"/>
              <a:ext cx="1287532" cy="33575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b="1" dirty="0">
                  <a:solidFill>
                    <a:schemeClr val="accent4"/>
                  </a:solidFill>
                </a:rPr>
                <a:t>matplotlib</a:t>
              </a:r>
              <a:endParaRPr lang="ko-KR" altLang="en-US" b="1" dirty="0">
                <a:solidFill>
                  <a:schemeClr val="accent4"/>
                </a:solidFill>
              </a:endParaRPr>
            </a:p>
          </p:txBody>
        </p:sp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F6700338-7AC2-A840-907A-83F98FCFBB92}"/>
                </a:ext>
              </a:extLst>
            </p:cNvPr>
            <p:cNvSpPr txBox="1"/>
            <p:nvPr/>
          </p:nvSpPr>
          <p:spPr>
            <a:xfrm>
              <a:off x="4863458" y="472033"/>
              <a:ext cx="697627" cy="36373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ko-KR" altLang="en-US" sz="2000" b="1" dirty="0">
                  <a:solidFill>
                    <a:schemeClr val="accent4"/>
                  </a:solidFill>
                </a:rPr>
                <a:t>처리</a:t>
              </a:r>
            </a:p>
          </p:txBody>
        </p:sp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4B0F1778-69EA-0A42-8358-9C3BCF9985DD}"/>
                </a:ext>
              </a:extLst>
            </p:cNvPr>
            <p:cNvSpPr txBox="1"/>
            <p:nvPr/>
          </p:nvSpPr>
          <p:spPr>
            <a:xfrm>
              <a:off x="3708359" y="748489"/>
              <a:ext cx="1847493" cy="33575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b="1" dirty="0">
                  <a:solidFill>
                    <a:schemeClr val="accent4"/>
                  </a:solidFill>
                </a:rPr>
                <a:t>APACHE Spark</a:t>
              </a:r>
              <a:endParaRPr lang="ko-KR" altLang="en-US" b="1" dirty="0">
                <a:solidFill>
                  <a:schemeClr val="accent4"/>
                </a:solidFill>
              </a:endParaRPr>
            </a:p>
          </p:txBody>
        </p:sp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E3EE9778-63C4-4946-A201-0EF1A0D69AAA}"/>
                </a:ext>
              </a:extLst>
            </p:cNvPr>
            <p:cNvSpPr txBox="1"/>
            <p:nvPr/>
          </p:nvSpPr>
          <p:spPr>
            <a:xfrm>
              <a:off x="4863458" y="-1370366"/>
              <a:ext cx="697627" cy="36373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ko-KR" altLang="en-US" sz="2000" b="1" dirty="0">
                  <a:solidFill>
                    <a:schemeClr val="accent4"/>
                  </a:solidFill>
                </a:rPr>
                <a:t>수집</a:t>
              </a:r>
            </a:p>
          </p:txBody>
        </p:sp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0EACEF59-5A8F-4248-B389-2AB92DCD8BB0}"/>
                </a:ext>
              </a:extLst>
            </p:cNvPr>
            <p:cNvSpPr txBox="1"/>
            <p:nvPr/>
          </p:nvSpPr>
          <p:spPr>
            <a:xfrm>
              <a:off x="3736694" y="-1093910"/>
              <a:ext cx="1826141" cy="83939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US" altLang="ko-KR" b="1" dirty="0">
                  <a:solidFill>
                    <a:schemeClr val="accent4"/>
                  </a:solidFill>
                </a:rPr>
                <a:t>Selenium</a:t>
              </a:r>
            </a:p>
            <a:p>
              <a:pPr algn="r"/>
              <a:r>
                <a:rPr lang="en-US" altLang="ko-KR" b="1" dirty="0" err="1">
                  <a:solidFill>
                    <a:schemeClr val="accent4"/>
                  </a:solidFill>
                </a:rPr>
                <a:t>Alpha_vantage</a:t>
              </a:r>
              <a:endParaRPr lang="en-US" altLang="ko-KR" b="1" dirty="0">
                <a:solidFill>
                  <a:schemeClr val="accent4"/>
                </a:solidFill>
              </a:endParaRPr>
            </a:p>
            <a:p>
              <a:pPr algn="r"/>
              <a:r>
                <a:rPr lang="en-US" altLang="ko-KR" b="1" dirty="0" err="1">
                  <a:solidFill>
                    <a:schemeClr val="accent4"/>
                  </a:solidFill>
                </a:rPr>
                <a:t>quandl</a:t>
              </a:r>
              <a:r>
                <a:rPr lang="en-US" altLang="ko-KR" b="1" dirty="0">
                  <a:solidFill>
                    <a:schemeClr val="accent4"/>
                  </a:solidFill>
                </a:rPr>
                <a:t> , yahoo</a:t>
              </a:r>
            </a:p>
          </p:txBody>
        </p:sp>
      </p:grpSp>
      <p:pic>
        <p:nvPicPr>
          <p:cNvPr id="7" name="그림 6">
            <a:extLst>
              <a:ext uri="{FF2B5EF4-FFF2-40B4-BE49-F238E27FC236}">
                <a16:creationId xmlns:a16="http://schemas.microsoft.com/office/drawing/2014/main" id="{207CBA42-7F37-8340-8487-11A12446EDD1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3142" r="70292" b="32780"/>
          <a:stretch/>
        </p:blipFill>
        <p:spPr>
          <a:xfrm>
            <a:off x="1878396" y="1729568"/>
            <a:ext cx="490972" cy="563190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0A51C71E-59DB-744D-89F4-3CDF8529B4A0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83805" y="1776942"/>
            <a:ext cx="470304" cy="470304"/>
          </a:xfrm>
          <a:prstGeom prst="rect">
            <a:avLst/>
          </a:prstGeom>
        </p:spPr>
      </p:pic>
      <p:sp>
        <p:nvSpPr>
          <p:cNvPr id="12" name="직사각형 11">
            <a:extLst>
              <a:ext uri="{FF2B5EF4-FFF2-40B4-BE49-F238E27FC236}">
                <a16:creationId xmlns:a16="http://schemas.microsoft.com/office/drawing/2014/main" id="{5C1F02C1-F23B-7841-B39C-E739F41FCA1D}"/>
              </a:ext>
            </a:extLst>
          </p:cNvPr>
          <p:cNvSpPr/>
          <p:nvPr/>
        </p:nvSpPr>
        <p:spPr>
          <a:xfrm>
            <a:off x="1029696" y="3177628"/>
            <a:ext cx="4521140" cy="1443920"/>
          </a:xfrm>
          <a:prstGeom prst="rect">
            <a:avLst/>
          </a:prstGeom>
          <a:noFill/>
          <a:ln w="31750">
            <a:solidFill>
              <a:srgbClr val="74AA9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97179940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2" name="직선 연결선 22">
            <a:extLst>
              <a:ext uri="{FF2B5EF4-FFF2-40B4-BE49-F238E27FC236}">
                <a16:creationId xmlns:a16="http://schemas.microsoft.com/office/drawing/2014/main" id="{D6B608FA-C748-A145-BD31-CA2A91CE9564}"/>
              </a:ext>
            </a:extLst>
          </p:cNvPr>
          <p:cNvCxnSpPr/>
          <p:nvPr/>
        </p:nvCxnSpPr>
        <p:spPr>
          <a:xfrm>
            <a:off x="139700" y="491296"/>
            <a:ext cx="1993900" cy="0"/>
          </a:xfrm>
          <a:prstGeom prst="line">
            <a:avLst/>
          </a:prstGeom>
          <a:ln>
            <a:solidFill>
              <a:srgbClr val="48A6A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TextBox 42">
            <a:extLst>
              <a:ext uri="{FF2B5EF4-FFF2-40B4-BE49-F238E27FC236}">
                <a16:creationId xmlns:a16="http://schemas.microsoft.com/office/drawing/2014/main" id="{BD962039-0B46-824B-854E-8B96D6C6E530}"/>
              </a:ext>
            </a:extLst>
          </p:cNvPr>
          <p:cNvSpPr txBox="1"/>
          <p:nvPr/>
        </p:nvSpPr>
        <p:spPr>
          <a:xfrm>
            <a:off x="886674" y="588588"/>
            <a:ext cx="1633781" cy="36933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rgbClr val="48A6A6"/>
                </a:solidFill>
              </a:rPr>
              <a:t>데이터 전처리</a:t>
            </a: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17A29C1D-8FED-D543-9A65-7E72883D95E3}"/>
              </a:ext>
            </a:extLst>
          </p:cNvPr>
          <p:cNvSpPr/>
          <p:nvPr/>
        </p:nvSpPr>
        <p:spPr>
          <a:xfrm>
            <a:off x="886674" y="1348085"/>
            <a:ext cx="6667500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ore-KR" altLang="en-US" dirty="0"/>
              <a:t># openAPI key를 활용해 data를 읽어오기 위한 라이브러리 설치</a:t>
            </a:r>
            <a:endParaRPr lang="en-US" altLang="ko-Kore-KR" dirty="0"/>
          </a:p>
          <a:p>
            <a:endParaRPr lang="ko-Kore-KR" altLang="en-US" dirty="0"/>
          </a:p>
          <a:p>
            <a:r>
              <a:rPr lang="en-US" altLang="ko-Kore-KR" dirty="0"/>
              <a:t>pip3 install </a:t>
            </a:r>
            <a:r>
              <a:rPr lang="en-US" altLang="ko-Kore-KR" dirty="0" err="1"/>
              <a:t>openpyxl</a:t>
            </a:r>
            <a:endParaRPr lang="en-US" altLang="ko-Kore-KR" dirty="0"/>
          </a:p>
          <a:p>
            <a:r>
              <a:rPr lang="en-US" altLang="ko-Kore-KR" dirty="0"/>
              <a:t>pip3 install </a:t>
            </a:r>
            <a:r>
              <a:rPr lang="en-US" altLang="ko-Kore-KR" dirty="0" err="1"/>
              <a:t>xlrd</a:t>
            </a:r>
            <a:endParaRPr lang="ko-Kore-KR" altLang="en-US" dirty="0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D85DFCA7-D708-CE4A-8E10-9FA9E58FC293}"/>
              </a:ext>
            </a:extLst>
          </p:cNvPr>
          <p:cNvSpPr/>
          <p:nvPr/>
        </p:nvSpPr>
        <p:spPr>
          <a:xfrm>
            <a:off x="886674" y="2938579"/>
            <a:ext cx="6667500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ore-KR" altLang="en-US" dirty="0"/>
              <a:t># openAPI key를 활용해 data를 읽어오기 위한 라이브러리 설치</a:t>
            </a:r>
            <a:endParaRPr lang="en-US" altLang="ko-Kore-KR" dirty="0"/>
          </a:p>
          <a:p>
            <a:endParaRPr lang="ko-Kore-KR" altLang="en-US" dirty="0"/>
          </a:p>
          <a:p>
            <a:r>
              <a:rPr lang="ko-Kore-KR" altLang="en-US" dirty="0"/>
              <a:t>pip3 install pandas_datareader</a:t>
            </a:r>
          </a:p>
          <a:p>
            <a:r>
              <a:rPr lang="ko-Kore-KR" altLang="en-US" dirty="0"/>
              <a:t>pip3 alpha_vantage</a:t>
            </a:r>
          </a:p>
          <a:p>
            <a:r>
              <a:rPr lang="ko-Kore-KR" altLang="en-US" dirty="0"/>
              <a:t>pip3 install quandl</a:t>
            </a: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E2028AEC-A061-BD41-9B4B-4F95A5D09ADE}"/>
              </a:ext>
            </a:extLst>
          </p:cNvPr>
          <p:cNvSpPr/>
          <p:nvPr/>
        </p:nvSpPr>
        <p:spPr>
          <a:xfrm>
            <a:off x="886674" y="4863584"/>
            <a:ext cx="666750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ore-KR" altLang="en-US" dirty="0"/>
              <a:t>pip3 install pandas</a:t>
            </a:r>
          </a:p>
          <a:p>
            <a:r>
              <a:rPr lang="ko-Kore-KR" altLang="en-US" dirty="0"/>
              <a:t>pip3 install matplotlib</a:t>
            </a:r>
          </a:p>
        </p:txBody>
      </p:sp>
    </p:spTree>
    <p:extLst>
      <p:ext uri="{BB962C8B-B14F-4D97-AF65-F5344CB8AC3E}">
        <p14:creationId xmlns:p14="http://schemas.microsoft.com/office/powerpoint/2010/main" val="234329200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 descr="텍스트, 점수판이(가) 표시된 사진&#10;&#10;자동 생성된 설명">
            <a:extLst>
              <a:ext uri="{FF2B5EF4-FFF2-40B4-BE49-F238E27FC236}">
                <a16:creationId xmlns:a16="http://schemas.microsoft.com/office/drawing/2014/main" id="{6B9AD007-D853-7244-BCB9-7E1E671D1F3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90592" y="1111251"/>
            <a:ext cx="5505450" cy="1600200"/>
          </a:xfrm>
          <a:prstGeom prst="rect">
            <a:avLst/>
          </a:prstGeom>
        </p:spPr>
      </p:pic>
      <p:pic>
        <p:nvPicPr>
          <p:cNvPr id="4" name="그림 3" descr="텍스트이(가) 표시된 사진&#10;&#10;자동 생성된 설명">
            <a:extLst>
              <a:ext uri="{FF2B5EF4-FFF2-40B4-BE49-F238E27FC236}">
                <a16:creationId xmlns:a16="http://schemas.microsoft.com/office/drawing/2014/main" id="{799FA408-C00A-0B41-BFAF-34921D3208F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29394" y="1130300"/>
            <a:ext cx="2501900" cy="1562099"/>
          </a:xfrm>
          <a:prstGeom prst="rect">
            <a:avLst/>
          </a:prstGeom>
        </p:spPr>
      </p:pic>
      <p:sp>
        <p:nvSpPr>
          <p:cNvPr id="3" name="직사각형 2">
            <a:extLst>
              <a:ext uri="{FF2B5EF4-FFF2-40B4-BE49-F238E27FC236}">
                <a16:creationId xmlns:a16="http://schemas.microsoft.com/office/drawing/2014/main" id="{20C216DF-D0B5-B142-9923-C54952705AE0}"/>
              </a:ext>
            </a:extLst>
          </p:cNvPr>
          <p:cNvSpPr/>
          <p:nvPr/>
        </p:nvSpPr>
        <p:spPr>
          <a:xfrm>
            <a:off x="685800" y="2883832"/>
            <a:ext cx="11506200" cy="25545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eaLnBrk="0" fontAlgn="base" latinLnBrk="0" hangingPunct="0">
              <a:spcBef>
                <a:spcPct val="0"/>
              </a:spcBef>
              <a:spcAft>
                <a:spcPct val="0"/>
              </a:spcAft>
            </a:pPr>
            <a:r>
              <a:rPr lang="ko-Kore-KR" altLang="ko-Kore-KR" sz="2400" dirty="0">
                <a:latin typeface="Arial" panose="020B0604020202020204" pitchFamily="34" charset="0"/>
              </a:rPr>
              <a:t> </a:t>
            </a:r>
            <a:r>
              <a:rPr lang="ko-Kore-KR" altLang="ko-Kore-KR" sz="1400" b="1" i="1" dirty="0">
                <a:solidFill>
                  <a:srgbClr val="07105C"/>
                </a:solidFill>
                <a:latin typeface="Arial" panose="020B0604020202020204" pitchFamily="34" charset="0"/>
                <a:ea typeface="Open Sans" panose="020B0606030504020204" pitchFamily="34" charset="0"/>
              </a:rPr>
              <a:t># df 병합</a:t>
            </a:r>
            <a:endParaRPr lang="ko-Kore-KR" altLang="ko-Kore-KR" sz="1100" dirty="0">
              <a:latin typeface="Arial" panose="020B0604020202020204" pitchFamily="34" charset="0"/>
            </a:endParaRPr>
          </a:p>
          <a:p>
            <a:pPr lvl="0" eaLnBrk="0" fontAlgn="base" latinLnBrk="0" hangingPunct="0">
              <a:spcBef>
                <a:spcPct val="0"/>
              </a:spcBef>
              <a:spcAft>
                <a:spcPct val="0"/>
              </a:spcAft>
            </a:pPr>
            <a:r>
              <a:rPr lang="ko-Kore-KR" altLang="ko-Kore-KR" dirty="0">
                <a:solidFill>
                  <a:srgbClr val="07105C"/>
                </a:solidFill>
                <a:latin typeface="Arial" panose="020B0604020202020204" pitchFamily="34" charset="0"/>
                <a:ea typeface="Open Sans" panose="020B0606030504020204" pitchFamily="34" charset="0"/>
              </a:rPr>
              <a:t>SPY_merge = SPY.join(nnext_month, SPY.index == nnext_month.index, 'outer').select('date', 'AdjClose', 'after_3month').sort('date')</a:t>
            </a:r>
            <a:endParaRPr lang="ko-Kore-KR" altLang="ko-Kore-KR" sz="1100" dirty="0">
              <a:latin typeface="Arial" panose="020B0604020202020204" pitchFamily="34" charset="0"/>
            </a:endParaRPr>
          </a:p>
          <a:p>
            <a:pPr lvl="0" eaLnBrk="0" fontAlgn="base" latinLnBrk="0" hangingPunct="0">
              <a:spcBef>
                <a:spcPct val="0"/>
              </a:spcBef>
              <a:spcAft>
                <a:spcPct val="0"/>
              </a:spcAft>
            </a:pPr>
            <a:r>
              <a:rPr lang="ko-Kore-KR" altLang="ko-Kore-KR" sz="1400" b="1" i="1" dirty="0">
                <a:solidFill>
                  <a:srgbClr val="07105C"/>
                </a:solidFill>
                <a:latin typeface="Arial" panose="020B0604020202020204" pitchFamily="34" charset="0"/>
                <a:ea typeface="Open Sans" panose="020B0606030504020204" pitchFamily="34" charset="0"/>
              </a:rPr>
              <a:t># 수익률(%) column 계산</a:t>
            </a:r>
            <a:endParaRPr lang="ko-Kore-KR" altLang="ko-Kore-KR" sz="1100" dirty="0">
              <a:latin typeface="Arial" panose="020B0604020202020204" pitchFamily="34" charset="0"/>
            </a:endParaRPr>
          </a:p>
          <a:p>
            <a:pPr lvl="0" eaLnBrk="0" fontAlgn="base" latinLnBrk="0" hangingPunct="0">
              <a:spcBef>
                <a:spcPct val="0"/>
              </a:spcBef>
              <a:spcAft>
                <a:spcPct val="0"/>
              </a:spcAft>
            </a:pPr>
            <a:r>
              <a:rPr lang="ko-Kore-KR" altLang="ko-Kore-KR" dirty="0">
                <a:solidFill>
                  <a:srgbClr val="07105C"/>
                </a:solidFill>
                <a:latin typeface="Arial" panose="020B0604020202020204" pitchFamily="34" charset="0"/>
                <a:ea typeface="Open Sans" panose="020B0606030504020204" pitchFamily="34" charset="0"/>
              </a:rPr>
              <a:t>SPY_merge.withColumn('yield',(SPY_merge.after_3month \- SPY_merge.AdjClose) / SPY_merge.AdjClose</a:t>
            </a:r>
            <a:endParaRPr lang="ko-Kore-KR" altLang="ko-Kore-KR" sz="1100" dirty="0">
              <a:latin typeface="Arial" panose="020B0604020202020204" pitchFamily="34" charset="0"/>
            </a:endParaRPr>
          </a:p>
          <a:p>
            <a:pPr lvl="0" eaLnBrk="0" fontAlgn="base" latinLnBrk="0" hangingPunct="0">
              <a:spcBef>
                <a:spcPct val="0"/>
              </a:spcBef>
              <a:spcAft>
                <a:spcPct val="0"/>
              </a:spcAft>
            </a:pPr>
            <a:r>
              <a:rPr lang="ko-Kore-KR" altLang="ko-Kore-KR" sz="1400" b="1" i="1" dirty="0">
                <a:solidFill>
                  <a:srgbClr val="07105C"/>
                </a:solidFill>
                <a:latin typeface="Arial" panose="020B0604020202020204" pitchFamily="34" charset="0"/>
                <a:ea typeface="Open Sans" panose="020B0606030504020204" pitchFamily="34" charset="0"/>
              </a:rPr>
              <a:t># 날짜 변경</a:t>
            </a:r>
            <a:endParaRPr lang="ko-Kore-KR" altLang="ko-Kore-KR" sz="1100" dirty="0">
              <a:latin typeface="Arial" panose="020B0604020202020204" pitchFamily="34" charset="0"/>
            </a:endParaRPr>
          </a:p>
          <a:p>
            <a:pPr lvl="0" eaLnBrk="0" fontAlgn="base" latinLnBrk="0" hangingPunct="0">
              <a:spcBef>
                <a:spcPct val="0"/>
              </a:spcBef>
              <a:spcAft>
                <a:spcPct val="0"/>
              </a:spcAft>
            </a:pPr>
            <a:r>
              <a:rPr lang="ko-Kore-KR" altLang="ko-Kore-KR" dirty="0">
                <a:solidFill>
                  <a:srgbClr val="07105C"/>
                </a:solidFill>
                <a:latin typeface="Arial" panose="020B0604020202020204" pitchFamily="34" charset="0"/>
                <a:ea typeface="Open Sans" panose="020B0606030504020204" pitchFamily="34" charset="0"/>
              </a:rPr>
              <a:t>SPY_d = SPY_yield.select(date_add(col('date'),4))</a:t>
            </a:r>
            <a:endParaRPr lang="ko-Kore-KR" altLang="ko-Kore-KR" sz="1100" dirty="0">
              <a:latin typeface="Arial" panose="020B0604020202020204" pitchFamily="34" charset="0"/>
            </a:endParaRPr>
          </a:p>
          <a:p>
            <a:pPr lvl="0" eaLnBrk="0" fontAlgn="base" latinLnBrk="0" hangingPunct="0">
              <a:spcBef>
                <a:spcPct val="0"/>
              </a:spcBef>
              <a:spcAft>
                <a:spcPct val="0"/>
              </a:spcAft>
            </a:pPr>
            <a:r>
              <a:rPr lang="ko-Kore-KR" altLang="ko-Kore-KR" dirty="0">
                <a:solidFill>
                  <a:srgbClr val="07105C"/>
                </a:solidFill>
                <a:latin typeface="Arial" panose="020B0604020202020204" pitchFamily="34" charset="0"/>
                <a:ea typeface="Open Sans" panose="020B0606030504020204" pitchFamily="34" charset="0"/>
              </a:rPr>
              <a:t>SPY_d = SPY_d.withColumn("Date2", </a:t>
            </a:r>
            <a:endParaRPr lang="ko-Kore-KR" altLang="ko-Kore-KR" sz="1100" dirty="0">
              <a:latin typeface="Arial" panose="020B0604020202020204" pitchFamily="34" charset="0"/>
            </a:endParaRPr>
          </a:p>
          <a:p>
            <a:pPr lvl="0" eaLnBrk="0" fontAlgn="base" latinLnBrk="0" hangingPunct="0">
              <a:spcBef>
                <a:spcPct val="0"/>
              </a:spcBef>
              <a:spcAft>
                <a:spcPct val="0"/>
              </a:spcAft>
            </a:pPr>
            <a:r>
              <a:rPr lang="ko-Kore-KR" altLang="ko-Kore-KR" dirty="0">
                <a:solidFill>
                  <a:srgbClr val="07105C"/>
                </a:solidFill>
                <a:latin typeface="Arial" panose="020B0604020202020204" pitchFamily="34" charset="0"/>
                <a:ea typeface="Open Sans" panose="020B0606030504020204" pitchFamily="34" charset="0"/>
              </a:rPr>
              <a:t>\f.trunc("Date2", "month"))</a:t>
            </a:r>
            <a:endParaRPr lang="ko-Kore-KR" altLang="en-US" dirty="0">
              <a:solidFill>
                <a:srgbClr val="07105C"/>
              </a:solidFill>
              <a:latin typeface="Arial" panose="020B0604020202020204" pitchFamily="34" charset="0"/>
              <a:ea typeface="Open Sans" panose="020B0606030504020204" pitchFamily="34" charset="0"/>
            </a:endParaRPr>
          </a:p>
        </p:txBody>
      </p:sp>
      <p:cxnSp>
        <p:nvCxnSpPr>
          <p:cNvPr id="42" name="직선 연결선 22">
            <a:extLst>
              <a:ext uri="{FF2B5EF4-FFF2-40B4-BE49-F238E27FC236}">
                <a16:creationId xmlns:a16="http://schemas.microsoft.com/office/drawing/2014/main" id="{D6B608FA-C748-A145-BD31-CA2A91CE9564}"/>
              </a:ext>
            </a:extLst>
          </p:cNvPr>
          <p:cNvCxnSpPr/>
          <p:nvPr/>
        </p:nvCxnSpPr>
        <p:spPr>
          <a:xfrm>
            <a:off x="139700" y="491296"/>
            <a:ext cx="1993900" cy="0"/>
          </a:xfrm>
          <a:prstGeom prst="line">
            <a:avLst/>
          </a:prstGeom>
          <a:ln>
            <a:solidFill>
              <a:srgbClr val="48A6A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TextBox 42">
            <a:extLst>
              <a:ext uri="{FF2B5EF4-FFF2-40B4-BE49-F238E27FC236}">
                <a16:creationId xmlns:a16="http://schemas.microsoft.com/office/drawing/2014/main" id="{BD962039-0B46-824B-854E-8B96D6C6E530}"/>
              </a:ext>
            </a:extLst>
          </p:cNvPr>
          <p:cNvSpPr txBox="1"/>
          <p:nvPr/>
        </p:nvSpPr>
        <p:spPr>
          <a:xfrm>
            <a:off x="886674" y="588588"/>
            <a:ext cx="1633781" cy="36933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rgbClr val="48A6A6"/>
                </a:solidFill>
              </a:rPr>
              <a:t>데이터 전처리</a:t>
            </a:r>
          </a:p>
        </p:txBody>
      </p:sp>
      <p:grpSp>
        <p:nvGrpSpPr>
          <p:cNvPr id="7" name="그룹 6">
            <a:extLst>
              <a:ext uri="{FF2B5EF4-FFF2-40B4-BE49-F238E27FC236}">
                <a16:creationId xmlns:a16="http://schemas.microsoft.com/office/drawing/2014/main" id="{18856742-0FFD-5646-B37F-B739A07FFC17}"/>
              </a:ext>
            </a:extLst>
          </p:cNvPr>
          <p:cNvGrpSpPr/>
          <p:nvPr/>
        </p:nvGrpSpPr>
        <p:grpSpPr>
          <a:xfrm rot="5400000">
            <a:off x="4569520" y="1605970"/>
            <a:ext cx="1937125" cy="579546"/>
            <a:chOff x="3277154" y="5416552"/>
            <a:chExt cx="2680301" cy="778922"/>
          </a:xfrm>
        </p:grpSpPr>
        <p:sp>
          <p:nvSpPr>
            <p:cNvPr id="8" name="삼각형 7">
              <a:extLst>
                <a:ext uri="{FF2B5EF4-FFF2-40B4-BE49-F238E27FC236}">
                  <a16:creationId xmlns:a16="http://schemas.microsoft.com/office/drawing/2014/main" id="{BD24B4F1-9421-FE48-AEA9-1068B49609A2}"/>
                </a:ext>
              </a:extLst>
            </p:cNvPr>
            <p:cNvSpPr/>
            <p:nvPr/>
          </p:nvSpPr>
          <p:spPr>
            <a:xfrm>
              <a:off x="3277154" y="5416552"/>
              <a:ext cx="2680301" cy="519282"/>
            </a:xfrm>
            <a:prstGeom prst="triangl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  <p:sp>
          <p:nvSpPr>
            <p:cNvPr id="9" name="삼각형 8">
              <a:extLst>
                <a:ext uri="{FF2B5EF4-FFF2-40B4-BE49-F238E27FC236}">
                  <a16:creationId xmlns:a16="http://schemas.microsoft.com/office/drawing/2014/main" id="{1FE34DA1-464A-6C4A-9243-0F032077E14F}"/>
                </a:ext>
              </a:extLst>
            </p:cNvPr>
            <p:cNvSpPr/>
            <p:nvPr/>
          </p:nvSpPr>
          <p:spPr>
            <a:xfrm>
              <a:off x="3277154" y="5676192"/>
              <a:ext cx="2680301" cy="519282"/>
            </a:xfrm>
            <a:prstGeom prst="triangle">
              <a:avLst/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97211146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2" name="직선 연결선 22">
            <a:extLst>
              <a:ext uri="{FF2B5EF4-FFF2-40B4-BE49-F238E27FC236}">
                <a16:creationId xmlns:a16="http://schemas.microsoft.com/office/drawing/2014/main" id="{D6B608FA-C748-A145-BD31-CA2A91CE9564}"/>
              </a:ext>
            </a:extLst>
          </p:cNvPr>
          <p:cNvCxnSpPr/>
          <p:nvPr/>
        </p:nvCxnSpPr>
        <p:spPr>
          <a:xfrm>
            <a:off x="139700" y="491296"/>
            <a:ext cx="1993900" cy="0"/>
          </a:xfrm>
          <a:prstGeom prst="line">
            <a:avLst/>
          </a:prstGeom>
          <a:ln>
            <a:solidFill>
              <a:srgbClr val="48A6A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그림 3" descr="텍스트이(가) 표시된 사진&#10;&#10;자동 생성된 설명">
            <a:extLst>
              <a:ext uri="{FF2B5EF4-FFF2-40B4-BE49-F238E27FC236}">
                <a16:creationId xmlns:a16="http://schemas.microsoft.com/office/drawing/2014/main" id="{9736563C-858A-F040-90A6-881562666FC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6674" y="1240426"/>
            <a:ext cx="10819446" cy="4912179"/>
          </a:xfrm>
          <a:prstGeom prst="rect">
            <a:avLst/>
          </a:prstGeom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id="{CF90EEBF-0420-8440-937C-93FE727A76BA}"/>
              </a:ext>
            </a:extLst>
          </p:cNvPr>
          <p:cNvSpPr/>
          <p:nvPr/>
        </p:nvSpPr>
        <p:spPr>
          <a:xfrm>
            <a:off x="886674" y="1774371"/>
            <a:ext cx="4229612" cy="783772"/>
          </a:xfrm>
          <a:prstGeom prst="rect">
            <a:avLst/>
          </a:prstGeom>
          <a:noFill/>
          <a:ln w="317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F084395-6D0C-E54F-9286-9FC5C0E2AC52}"/>
              </a:ext>
            </a:extLst>
          </p:cNvPr>
          <p:cNvSpPr txBox="1"/>
          <p:nvPr/>
        </p:nvSpPr>
        <p:spPr>
          <a:xfrm>
            <a:off x="886674" y="588588"/>
            <a:ext cx="1633781" cy="36933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rgbClr val="48A6A6"/>
                </a:solidFill>
              </a:rPr>
              <a:t>데이터 전처리</a:t>
            </a:r>
          </a:p>
        </p:txBody>
      </p:sp>
    </p:spTree>
    <p:extLst>
      <p:ext uri="{BB962C8B-B14F-4D97-AF65-F5344CB8AC3E}">
        <p14:creationId xmlns:p14="http://schemas.microsoft.com/office/powerpoint/2010/main" val="281207559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2" name="직선 연결선 22">
            <a:extLst>
              <a:ext uri="{FF2B5EF4-FFF2-40B4-BE49-F238E27FC236}">
                <a16:creationId xmlns:a16="http://schemas.microsoft.com/office/drawing/2014/main" id="{D6B608FA-C748-A145-BD31-CA2A91CE9564}"/>
              </a:ext>
            </a:extLst>
          </p:cNvPr>
          <p:cNvCxnSpPr/>
          <p:nvPr/>
        </p:nvCxnSpPr>
        <p:spPr>
          <a:xfrm>
            <a:off x="139700" y="491296"/>
            <a:ext cx="1993900" cy="0"/>
          </a:xfrm>
          <a:prstGeom prst="line">
            <a:avLst/>
          </a:prstGeom>
          <a:ln>
            <a:solidFill>
              <a:srgbClr val="48A6A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그림 3" descr="텍스트이(가) 표시된 사진&#10;&#10;자동 생성된 설명">
            <a:extLst>
              <a:ext uri="{FF2B5EF4-FFF2-40B4-BE49-F238E27FC236}">
                <a16:creationId xmlns:a16="http://schemas.microsoft.com/office/drawing/2014/main" id="{9736563C-858A-F040-90A6-881562666FC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6674" y="1240426"/>
            <a:ext cx="10819446" cy="4912179"/>
          </a:xfrm>
          <a:prstGeom prst="rect">
            <a:avLst/>
          </a:prstGeom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id="{CF90EEBF-0420-8440-937C-93FE727A76BA}"/>
              </a:ext>
            </a:extLst>
          </p:cNvPr>
          <p:cNvSpPr/>
          <p:nvPr/>
        </p:nvSpPr>
        <p:spPr>
          <a:xfrm>
            <a:off x="886674" y="1774371"/>
            <a:ext cx="4229612" cy="783772"/>
          </a:xfrm>
          <a:prstGeom prst="rect">
            <a:avLst/>
          </a:prstGeom>
          <a:noFill/>
          <a:ln w="317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FE0D334-746A-624A-B774-40B69E8B2A58}"/>
              </a:ext>
            </a:extLst>
          </p:cNvPr>
          <p:cNvSpPr txBox="1"/>
          <p:nvPr/>
        </p:nvSpPr>
        <p:spPr>
          <a:xfrm>
            <a:off x="886674" y="588588"/>
            <a:ext cx="1633781" cy="36933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rgbClr val="48A6A6"/>
                </a:solidFill>
              </a:rPr>
              <a:t>데이터 전처리</a:t>
            </a:r>
          </a:p>
        </p:txBody>
      </p:sp>
      <p:pic>
        <p:nvPicPr>
          <p:cNvPr id="13" name="그림 12" descr="텍스트이(가) 표시된 사진&#10;&#10;자동 생성된 설명">
            <a:extLst>
              <a:ext uri="{FF2B5EF4-FFF2-40B4-BE49-F238E27FC236}">
                <a16:creationId xmlns:a16="http://schemas.microsoft.com/office/drawing/2014/main" id="{296F2C1B-244F-7A4E-BFE6-9572C690081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03631" y="681614"/>
            <a:ext cx="5448438" cy="18868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87642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900" decel="100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2" name="직선 연결선 22">
            <a:extLst>
              <a:ext uri="{FF2B5EF4-FFF2-40B4-BE49-F238E27FC236}">
                <a16:creationId xmlns:a16="http://schemas.microsoft.com/office/drawing/2014/main" id="{D6B608FA-C748-A145-BD31-CA2A91CE9564}"/>
              </a:ext>
            </a:extLst>
          </p:cNvPr>
          <p:cNvCxnSpPr/>
          <p:nvPr/>
        </p:nvCxnSpPr>
        <p:spPr>
          <a:xfrm>
            <a:off x="139700" y="491296"/>
            <a:ext cx="1993900" cy="0"/>
          </a:xfrm>
          <a:prstGeom prst="line">
            <a:avLst/>
          </a:prstGeom>
          <a:ln>
            <a:solidFill>
              <a:srgbClr val="48A6A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그림 3" descr="텍스트이(가) 표시된 사진&#10;&#10;자동 생성된 설명">
            <a:extLst>
              <a:ext uri="{FF2B5EF4-FFF2-40B4-BE49-F238E27FC236}">
                <a16:creationId xmlns:a16="http://schemas.microsoft.com/office/drawing/2014/main" id="{9736563C-858A-F040-90A6-881562666FC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6674" y="1240426"/>
            <a:ext cx="10819446" cy="4912179"/>
          </a:xfrm>
          <a:prstGeom prst="rect">
            <a:avLst/>
          </a:prstGeom>
        </p:spPr>
      </p:pic>
      <p:sp>
        <p:nvSpPr>
          <p:cNvPr id="10" name="직사각형 9">
            <a:extLst>
              <a:ext uri="{FF2B5EF4-FFF2-40B4-BE49-F238E27FC236}">
                <a16:creationId xmlns:a16="http://schemas.microsoft.com/office/drawing/2014/main" id="{0FBE7686-0270-F14E-AABA-E11549EA2F38}"/>
              </a:ext>
            </a:extLst>
          </p:cNvPr>
          <p:cNvSpPr/>
          <p:nvPr/>
        </p:nvSpPr>
        <p:spPr>
          <a:xfrm>
            <a:off x="886674" y="2700201"/>
            <a:ext cx="10819446" cy="3452403"/>
          </a:xfrm>
          <a:prstGeom prst="rect">
            <a:avLst/>
          </a:prstGeom>
          <a:noFill/>
          <a:ln w="317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58104DA-0F05-A440-8BE0-2FC94BADBC25}"/>
              </a:ext>
            </a:extLst>
          </p:cNvPr>
          <p:cNvSpPr txBox="1"/>
          <p:nvPr/>
        </p:nvSpPr>
        <p:spPr>
          <a:xfrm>
            <a:off x="886674" y="588588"/>
            <a:ext cx="1633781" cy="36933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rgbClr val="48A6A6"/>
                </a:solidFill>
              </a:rPr>
              <a:t>데이터 전처리</a:t>
            </a:r>
          </a:p>
        </p:txBody>
      </p:sp>
    </p:spTree>
    <p:extLst>
      <p:ext uri="{BB962C8B-B14F-4D97-AF65-F5344CB8AC3E}">
        <p14:creationId xmlns:p14="http://schemas.microsoft.com/office/powerpoint/2010/main" val="159948311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2" name="직선 연결선 22">
            <a:extLst>
              <a:ext uri="{FF2B5EF4-FFF2-40B4-BE49-F238E27FC236}">
                <a16:creationId xmlns:a16="http://schemas.microsoft.com/office/drawing/2014/main" id="{D6B608FA-C748-A145-BD31-CA2A91CE9564}"/>
              </a:ext>
            </a:extLst>
          </p:cNvPr>
          <p:cNvCxnSpPr/>
          <p:nvPr/>
        </p:nvCxnSpPr>
        <p:spPr>
          <a:xfrm>
            <a:off x="139700" y="491296"/>
            <a:ext cx="1993900" cy="0"/>
          </a:xfrm>
          <a:prstGeom prst="line">
            <a:avLst/>
          </a:prstGeom>
          <a:ln>
            <a:solidFill>
              <a:srgbClr val="48A6A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TextBox 42">
            <a:extLst>
              <a:ext uri="{FF2B5EF4-FFF2-40B4-BE49-F238E27FC236}">
                <a16:creationId xmlns:a16="http://schemas.microsoft.com/office/drawing/2014/main" id="{BD962039-0B46-824B-854E-8B96D6C6E530}"/>
              </a:ext>
            </a:extLst>
          </p:cNvPr>
          <p:cNvSpPr txBox="1"/>
          <p:nvPr/>
        </p:nvSpPr>
        <p:spPr>
          <a:xfrm>
            <a:off x="886674" y="588588"/>
            <a:ext cx="1633781" cy="36933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rgbClr val="48A6A6"/>
                </a:solidFill>
              </a:rPr>
              <a:t>데이터 전처리</a:t>
            </a:r>
          </a:p>
        </p:txBody>
      </p:sp>
      <p:pic>
        <p:nvPicPr>
          <p:cNvPr id="4" name="그림 3" descr="텍스트이(가) 표시된 사진&#10;&#10;자동 생성된 설명">
            <a:extLst>
              <a:ext uri="{FF2B5EF4-FFF2-40B4-BE49-F238E27FC236}">
                <a16:creationId xmlns:a16="http://schemas.microsoft.com/office/drawing/2014/main" id="{9736563C-858A-F040-90A6-881562666FC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6674" y="1240426"/>
            <a:ext cx="10819446" cy="4912179"/>
          </a:xfrm>
          <a:prstGeom prst="rect">
            <a:avLst/>
          </a:prstGeom>
        </p:spPr>
      </p:pic>
      <p:sp>
        <p:nvSpPr>
          <p:cNvPr id="10" name="직사각형 9">
            <a:extLst>
              <a:ext uri="{FF2B5EF4-FFF2-40B4-BE49-F238E27FC236}">
                <a16:creationId xmlns:a16="http://schemas.microsoft.com/office/drawing/2014/main" id="{0FBE7686-0270-F14E-AABA-E11549EA2F38}"/>
              </a:ext>
            </a:extLst>
          </p:cNvPr>
          <p:cNvSpPr/>
          <p:nvPr/>
        </p:nvSpPr>
        <p:spPr>
          <a:xfrm>
            <a:off x="886674" y="2700201"/>
            <a:ext cx="10819446" cy="3452403"/>
          </a:xfrm>
          <a:prstGeom prst="rect">
            <a:avLst/>
          </a:prstGeom>
          <a:noFill/>
          <a:ln w="317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70FBA65B-ED41-8F43-8A4C-F6AAFD12DEF2}"/>
              </a:ext>
            </a:extLst>
          </p:cNvPr>
          <p:cNvGrpSpPr/>
          <p:nvPr/>
        </p:nvGrpSpPr>
        <p:grpSpPr>
          <a:xfrm>
            <a:off x="5669119" y="705395"/>
            <a:ext cx="4929554" cy="1794588"/>
            <a:chOff x="5669119" y="705395"/>
            <a:chExt cx="4929554" cy="1794588"/>
          </a:xfrm>
        </p:grpSpPr>
        <p:pic>
          <p:nvPicPr>
            <p:cNvPr id="7" name="그림 6" descr="텍스트이(가) 표시된 사진&#10;&#10;자동 생성된 설명">
              <a:extLst>
                <a:ext uri="{FF2B5EF4-FFF2-40B4-BE49-F238E27FC236}">
                  <a16:creationId xmlns:a16="http://schemas.microsoft.com/office/drawing/2014/main" id="{3371CFC1-06DA-5944-9172-71AB5BCA404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669119" y="1026783"/>
              <a:ext cx="4929554" cy="1473200"/>
            </a:xfrm>
            <a:prstGeom prst="rect">
              <a:avLst/>
            </a:prstGeom>
          </p:spPr>
        </p:pic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E00B09E6-C588-804F-A210-E49E92F1DC20}"/>
                </a:ext>
              </a:extLst>
            </p:cNvPr>
            <p:cNvSpPr txBox="1"/>
            <p:nvPr/>
          </p:nvSpPr>
          <p:spPr>
            <a:xfrm>
              <a:off x="7378810" y="705395"/>
              <a:ext cx="146867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kumimoji="1" lang="en-US" altLang="ko-Kore-KR" sz="1400" spc="-150" dirty="0" err="1">
                  <a:solidFill>
                    <a:srgbClr val="48A6A6"/>
                  </a:solidFill>
                </a:rPr>
                <a:t>AMD_merge.show</a:t>
              </a:r>
              <a:r>
                <a:rPr kumimoji="1" lang="en-US" altLang="ko-Kore-KR" sz="1400" spc="-150" dirty="0">
                  <a:solidFill>
                    <a:srgbClr val="48A6A6"/>
                  </a:solidFill>
                </a:rPr>
                <a:t>()</a:t>
              </a:r>
              <a:endParaRPr kumimoji="1" lang="ko-Kore-KR" altLang="en-US" sz="1400" spc="-150" dirty="0" err="1">
                <a:solidFill>
                  <a:srgbClr val="48A6A6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3958092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900" decel="100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65BB73A3-8B68-DF4F-94DD-E32DE5B094B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81972" y="2123411"/>
            <a:ext cx="2265162" cy="1164513"/>
          </a:xfrm>
          <a:prstGeom prst="rect">
            <a:avLst/>
          </a:prstGeom>
        </p:spPr>
      </p:pic>
      <p:cxnSp>
        <p:nvCxnSpPr>
          <p:cNvPr id="26" name="직선 연결선 22">
            <a:extLst>
              <a:ext uri="{FF2B5EF4-FFF2-40B4-BE49-F238E27FC236}">
                <a16:creationId xmlns:a16="http://schemas.microsoft.com/office/drawing/2014/main" id="{9318C3B1-E462-E849-A072-5BCDFDB0927F}"/>
              </a:ext>
            </a:extLst>
          </p:cNvPr>
          <p:cNvCxnSpPr/>
          <p:nvPr/>
        </p:nvCxnSpPr>
        <p:spPr>
          <a:xfrm>
            <a:off x="139700" y="491296"/>
            <a:ext cx="1993900" cy="0"/>
          </a:xfrm>
          <a:prstGeom prst="line">
            <a:avLst/>
          </a:prstGeom>
          <a:ln>
            <a:solidFill>
              <a:srgbClr val="48A6A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Box 32">
            <a:extLst>
              <a:ext uri="{FF2B5EF4-FFF2-40B4-BE49-F238E27FC236}">
                <a16:creationId xmlns:a16="http://schemas.microsoft.com/office/drawing/2014/main" id="{F9314F25-2094-CE43-8B31-A30DB0D062A1}"/>
              </a:ext>
            </a:extLst>
          </p:cNvPr>
          <p:cNvSpPr txBox="1"/>
          <p:nvPr/>
        </p:nvSpPr>
        <p:spPr>
          <a:xfrm>
            <a:off x="886674" y="588588"/>
            <a:ext cx="2095445" cy="36933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rgbClr val="48A6A6"/>
                </a:solidFill>
              </a:rPr>
              <a:t>데이터 파이프라인</a:t>
            </a:r>
          </a:p>
        </p:txBody>
      </p:sp>
      <p:pic>
        <p:nvPicPr>
          <p:cNvPr id="37" name="그림 36">
            <a:extLst>
              <a:ext uri="{FF2B5EF4-FFF2-40B4-BE49-F238E27FC236}">
                <a16:creationId xmlns:a16="http://schemas.microsoft.com/office/drawing/2014/main" id="{85EC3953-F660-5341-90F8-4C5FDFC182A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616" t="27824" r="70904" b="24528"/>
          <a:stretch/>
        </p:blipFill>
        <p:spPr>
          <a:xfrm>
            <a:off x="2393655" y="1721746"/>
            <a:ext cx="490972" cy="571012"/>
          </a:xfrm>
          <a:prstGeom prst="rect">
            <a:avLst/>
          </a:prstGeom>
        </p:spPr>
      </p:pic>
      <p:cxnSp>
        <p:nvCxnSpPr>
          <p:cNvPr id="16" name="직선 연결선 15"/>
          <p:cNvCxnSpPr>
            <a:cxnSpLocks/>
          </p:cNvCxnSpPr>
          <p:nvPr/>
        </p:nvCxnSpPr>
        <p:spPr>
          <a:xfrm>
            <a:off x="6076978" y="1269710"/>
            <a:ext cx="0" cy="5084064"/>
          </a:xfrm>
          <a:prstGeom prst="line">
            <a:avLst/>
          </a:prstGeom>
          <a:ln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타원 61"/>
          <p:cNvSpPr/>
          <p:nvPr/>
        </p:nvSpPr>
        <p:spPr>
          <a:xfrm>
            <a:off x="5849659" y="1472841"/>
            <a:ext cx="470304" cy="517334"/>
          </a:xfrm>
          <a:prstGeom prst="ellipse">
            <a:avLst/>
          </a:prstGeom>
          <a:solidFill>
            <a:srgbClr val="FBFBFB"/>
          </a:solidFill>
          <a:ln w="1016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3" name="타원 62"/>
          <p:cNvSpPr/>
          <p:nvPr/>
        </p:nvSpPr>
        <p:spPr>
          <a:xfrm>
            <a:off x="5841825" y="2509151"/>
            <a:ext cx="470304" cy="517334"/>
          </a:xfrm>
          <a:prstGeom prst="ellipse">
            <a:avLst/>
          </a:prstGeom>
          <a:solidFill>
            <a:srgbClr val="FBFBFB"/>
          </a:solidFill>
          <a:ln w="1016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4" name="타원 63"/>
          <p:cNvSpPr/>
          <p:nvPr/>
        </p:nvSpPr>
        <p:spPr>
          <a:xfrm>
            <a:off x="5833991" y="3545461"/>
            <a:ext cx="470304" cy="517334"/>
          </a:xfrm>
          <a:prstGeom prst="ellipse">
            <a:avLst/>
          </a:prstGeom>
          <a:solidFill>
            <a:srgbClr val="FBFBFB"/>
          </a:solidFill>
          <a:ln w="1016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5" name="타원 64"/>
          <p:cNvSpPr/>
          <p:nvPr/>
        </p:nvSpPr>
        <p:spPr>
          <a:xfrm>
            <a:off x="5826157" y="4581771"/>
            <a:ext cx="470304" cy="517334"/>
          </a:xfrm>
          <a:prstGeom prst="ellipse">
            <a:avLst/>
          </a:prstGeom>
          <a:solidFill>
            <a:srgbClr val="FBFBFB"/>
          </a:solidFill>
          <a:ln w="1016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20" name="그룹 19"/>
          <p:cNvGrpSpPr/>
          <p:nvPr/>
        </p:nvGrpSpPr>
        <p:grpSpPr>
          <a:xfrm>
            <a:off x="6414843" y="2505614"/>
            <a:ext cx="1069276" cy="673433"/>
            <a:chOff x="2263852" y="3337773"/>
            <a:chExt cx="1069276" cy="612212"/>
          </a:xfrm>
        </p:grpSpPr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9567244C-72C4-DF41-8AEC-EA129250A899}"/>
                </a:ext>
              </a:extLst>
            </p:cNvPr>
            <p:cNvSpPr txBox="1"/>
            <p:nvPr/>
          </p:nvSpPr>
          <p:spPr>
            <a:xfrm>
              <a:off x="2263852" y="3337773"/>
              <a:ext cx="697627" cy="36373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000" b="1" dirty="0">
                  <a:solidFill>
                    <a:schemeClr val="accent4"/>
                  </a:solidFill>
                </a:rPr>
                <a:t>적재</a:t>
              </a:r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183B1021-FFD8-D24C-BEB0-2A1D34EC1D70}"/>
                </a:ext>
              </a:extLst>
            </p:cNvPr>
            <p:cNvSpPr txBox="1"/>
            <p:nvPr/>
          </p:nvSpPr>
          <p:spPr>
            <a:xfrm>
              <a:off x="2289252" y="3614229"/>
              <a:ext cx="1043876" cy="33575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b="1" dirty="0">
                  <a:solidFill>
                    <a:schemeClr val="accent4"/>
                  </a:solidFill>
                </a:rPr>
                <a:t>Hadoop</a:t>
              </a:r>
              <a:endParaRPr lang="ko-KR" altLang="en-US" b="1" dirty="0">
                <a:solidFill>
                  <a:schemeClr val="accent4"/>
                </a:solidFill>
              </a:endParaRPr>
            </a:p>
          </p:txBody>
        </p:sp>
      </p:grpSp>
      <p:pic>
        <p:nvPicPr>
          <p:cNvPr id="34" name="그림 33" descr="텍스트, 클립아트이(가) 표시된 사진&#10;&#10;자동 생성된 설명">
            <a:extLst>
              <a:ext uri="{FF2B5EF4-FFF2-40B4-BE49-F238E27FC236}">
                <a16:creationId xmlns:a16="http://schemas.microsoft.com/office/drawing/2014/main" id="{2802B0CF-5748-804C-9A86-1565E3FE6BE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1044" y="3311800"/>
            <a:ext cx="2285675" cy="1198386"/>
          </a:xfrm>
          <a:prstGeom prst="rect">
            <a:avLst/>
          </a:prstGeom>
        </p:spPr>
      </p:pic>
      <p:pic>
        <p:nvPicPr>
          <p:cNvPr id="35" name="KakaoTalk_Photo_2021-08-21-22-58-18.png" descr="KakaoTalk_Photo_2021-08-21-22-58-18.png">
            <a:extLst>
              <a:ext uri="{FF2B5EF4-FFF2-40B4-BE49-F238E27FC236}">
                <a16:creationId xmlns:a16="http://schemas.microsoft.com/office/drawing/2014/main" id="{B59E5EEA-FF28-174C-AD21-90DBD44E77B5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l="9930" t="40810" r="11126" b="40030"/>
          <a:stretch>
            <a:fillRect/>
          </a:stretch>
        </p:blipFill>
        <p:spPr>
          <a:xfrm>
            <a:off x="1029697" y="5740635"/>
            <a:ext cx="2207806" cy="44621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45" h="20894" extrusionOk="0">
                <a:moveTo>
                  <a:pt x="17302" y="10"/>
                </a:moveTo>
                <a:cubicBezTo>
                  <a:pt x="16940" y="5"/>
                  <a:pt x="16965" y="-449"/>
                  <a:pt x="16844" y="7883"/>
                </a:cubicBezTo>
                <a:cubicBezTo>
                  <a:pt x="16703" y="17503"/>
                  <a:pt x="16698" y="16616"/>
                  <a:pt x="16879" y="16705"/>
                </a:cubicBezTo>
                <a:cubicBezTo>
                  <a:pt x="16960" y="16745"/>
                  <a:pt x="17055" y="16739"/>
                  <a:pt x="17084" y="16705"/>
                </a:cubicBezTo>
                <a:cubicBezTo>
                  <a:pt x="17113" y="16671"/>
                  <a:pt x="17175" y="16655"/>
                  <a:pt x="17226" y="16655"/>
                </a:cubicBezTo>
                <a:cubicBezTo>
                  <a:pt x="17278" y="16655"/>
                  <a:pt x="17337" y="16505"/>
                  <a:pt x="17358" y="16322"/>
                </a:cubicBezTo>
                <a:cubicBezTo>
                  <a:pt x="17378" y="16139"/>
                  <a:pt x="17449" y="12467"/>
                  <a:pt x="17510" y="8166"/>
                </a:cubicBezTo>
                <a:cubicBezTo>
                  <a:pt x="17635" y="-650"/>
                  <a:pt x="17648" y="15"/>
                  <a:pt x="17302" y="10"/>
                </a:cubicBezTo>
                <a:close/>
                <a:moveTo>
                  <a:pt x="19762" y="10"/>
                </a:moveTo>
                <a:cubicBezTo>
                  <a:pt x="19665" y="8"/>
                  <a:pt x="19572" y="59"/>
                  <a:pt x="19533" y="177"/>
                </a:cubicBezTo>
                <a:cubicBezTo>
                  <a:pt x="19469" y="370"/>
                  <a:pt x="19451" y="1222"/>
                  <a:pt x="19304" y="10030"/>
                </a:cubicBezTo>
                <a:cubicBezTo>
                  <a:pt x="19259" y="12685"/>
                  <a:pt x="19222" y="15268"/>
                  <a:pt x="19221" y="15756"/>
                </a:cubicBezTo>
                <a:cubicBezTo>
                  <a:pt x="19220" y="16618"/>
                  <a:pt x="19221" y="16636"/>
                  <a:pt x="19345" y="16705"/>
                </a:cubicBezTo>
                <a:cubicBezTo>
                  <a:pt x="19467" y="16773"/>
                  <a:pt x="19611" y="16716"/>
                  <a:pt x="19720" y="16555"/>
                </a:cubicBezTo>
                <a:cubicBezTo>
                  <a:pt x="19747" y="16515"/>
                  <a:pt x="19772" y="16311"/>
                  <a:pt x="19772" y="16106"/>
                </a:cubicBezTo>
                <a:cubicBezTo>
                  <a:pt x="19772" y="15630"/>
                  <a:pt x="19834" y="15443"/>
                  <a:pt x="19876" y="15789"/>
                </a:cubicBezTo>
                <a:cubicBezTo>
                  <a:pt x="20016" y="16948"/>
                  <a:pt x="20615" y="17245"/>
                  <a:pt x="20962" y="16339"/>
                </a:cubicBezTo>
                <a:cubicBezTo>
                  <a:pt x="21175" y="15781"/>
                  <a:pt x="21367" y="14570"/>
                  <a:pt x="21430" y="13392"/>
                </a:cubicBezTo>
                <a:cubicBezTo>
                  <a:pt x="21451" y="12997"/>
                  <a:pt x="21481" y="12364"/>
                  <a:pt x="21503" y="11961"/>
                </a:cubicBezTo>
                <a:cubicBezTo>
                  <a:pt x="21600" y="10162"/>
                  <a:pt x="21522" y="7555"/>
                  <a:pt x="21326" y="6119"/>
                </a:cubicBezTo>
                <a:cubicBezTo>
                  <a:pt x="21156" y="4873"/>
                  <a:pt x="20644" y="4542"/>
                  <a:pt x="20268" y="5453"/>
                </a:cubicBezTo>
                <a:cubicBezTo>
                  <a:pt x="20145" y="5751"/>
                  <a:pt x="20036" y="5950"/>
                  <a:pt x="20029" y="5886"/>
                </a:cubicBezTo>
                <a:cubicBezTo>
                  <a:pt x="20016" y="5760"/>
                  <a:pt x="20064" y="3177"/>
                  <a:pt x="20109" y="1458"/>
                </a:cubicBezTo>
                <a:cubicBezTo>
                  <a:pt x="20136" y="402"/>
                  <a:pt x="20133" y="367"/>
                  <a:pt x="20029" y="177"/>
                </a:cubicBezTo>
                <a:cubicBezTo>
                  <a:pt x="19963" y="56"/>
                  <a:pt x="19860" y="12"/>
                  <a:pt x="19762" y="10"/>
                </a:cubicBezTo>
                <a:close/>
                <a:moveTo>
                  <a:pt x="11568" y="27"/>
                </a:moveTo>
                <a:cubicBezTo>
                  <a:pt x="11445" y="44"/>
                  <a:pt x="11322" y="143"/>
                  <a:pt x="11291" y="293"/>
                </a:cubicBezTo>
                <a:cubicBezTo>
                  <a:pt x="11262" y="435"/>
                  <a:pt x="11104" y="9496"/>
                  <a:pt x="11027" y="15357"/>
                </a:cubicBezTo>
                <a:lnTo>
                  <a:pt x="11006" y="16605"/>
                </a:lnTo>
                <a:lnTo>
                  <a:pt x="11169" y="16688"/>
                </a:lnTo>
                <a:cubicBezTo>
                  <a:pt x="11258" y="16729"/>
                  <a:pt x="11399" y="16727"/>
                  <a:pt x="11485" y="16688"/>
                </a:cubicBezTo>
                <a:lnTo>
                  <a:pt x="11641" y="16622"/>
                </a:lnTo>
                <a:lnTo>
                  <a:pt x="11669" y="15490"/>
                </a:lnTo>
                <a:cubicBezTo>
                  <a:pt x="11683" y="14874"/>
                  <a:pt x="11710" y="14329"/>
                  <a:pt x="11728" y="14275"/>
                </a:cubicBezTo>
                <a:cubicBezTo>
                  <a:pt x="11746" y="14222"/>
                  <a:pt x="11796" y="14496"/>
                  <a:pt x="11839" y="14891"/>
                </a:cubicBezTo>
                <a:cubicBezTo>
                  <a:pt x="12037" y="16739"/>
                  <a:pt x="12513" y="18467"/>
                  <a:pt x="12973" y="19002"/>
                </a:cubicBezTo>
                <a:cubicBezTo>
                  <a:pt x="13418" y="19519"/>
                  <a:pt x="13830" y="19305"/>
                  <a:pt x="14243" y="18336"/>
                </a:cubicBezTo>
                <a:cubicBezTo>
                  <a:pt x="14556" y="17600"/>
                  <a:pt x="14725" y="16893"/>
                  <a:pt x="14926" y="15473"/>
                </a:cubicBezTo>
                <a:cubicBezTo>
                  <a:pt x="15013" y="14859"/>
                  <a:pt x="15096" y="14406"/>
                  <a:pt x="15110" y="14474"/>
                </a:cubicBezTo>
                <a:cubicBezTo>
                  <a:pt x="15124" y="14543"/>
                  <a:pt x="15154" y="14919"/>
                  <a:pt x="15176" y="15290"/>
                </a:cubicBezTo>
                <a:cubicBezTo>
                  <a:pt x="15240" y="16377"/>
                  <a:pt x="15382" y="16742"/>
                  <a:pt x="15759" y="16805"/>
                </a:cubicBezTo>
                <a:cubicBezTo>
                  <a:pt x="16161" y="16873"/>
                  <a:pt x="16264" y="16663"/>
                  <a:pt x="16310" y="15623"/>
                </a:cubicBezTo>
                <a:cubicBezTo>
                  <a:pt x="16328" y="15208"/>
                  <a:pt x="16334" y="14652"/>
                  <a:pt x="16321" y="14408"/>
                </a:cubicBezTo>
                <a:cubicBezTo>
                  <a:pt x="16300" y="13998"/>
                  <a:pt x="16283" y="13994"/>
                  <a:pt x="16109" y="14108"/>
                </a:cubicBezTo>
                <a:cubicBezTo>
                  <a:pt x="15952" y="14212"/>
                  <a:pt x="15912" y="14161"/>
                  <a:pt x="15852" y="13842"/>
                </a:cubicBezTo>
                <a:cubicBezTo>
                  <a:pt x="15785" y="13489"/>
                  <a:pt x="15782" y="13266"/>
                  <a:pt x="15821" y="10679"/>
                </a:cubicBezTo>
                <a:cubicBezTo>
                  <a:pt x="15845" y="9148"/>
                  <a:pt x="15874" y="7862"/>
                  <a:pt x="15884" y="7816"/>
                </a:cubicBezTo>
                <a:cubicBezTo>
                  <a:pt x="15894" y="7769"/>
                  <a:pt x="16003" y="7700"/>
                  <a:pt x="16133" y="7683"/>
                </a:cubicBezTo>
                <a:cubicBezTo>
                  <a:pt x="16263" y="7666"/>
                  <a:pt x="16384" y="7599"/>
                  <a:pt x="16397" y="7534"/>
                </a:cubicBezTo>
                <a:cubicBezTo>
                  <a:pt x="16440" y="7330"/>
                  <a:pt x="16468" y="6100"/>
                  <a:pt x="16442" y="5603"/>
                </a:cubicBezTo>
                <a:cubicBezTo>
                  <a:pt x="16419" y="5168"/>
                  <a:pt x="16396" y="5121"/>
                  <a:pt x="16171" y="5070"/>
                </a:cubicBezTo>
                <a:lnTo>
                  <a:pt x="15925" y="5020"/>
                </a:lnTo>
                <a:lnTo>
                  <a:pt x="15925" y="3788"/>
                </a:lnTo>
                <a:lnTo>
                  <a:pt x="15925" y="2557"/>
                </a:lnTo>
                <a:lnTo>
                  <a:pt x="15610" y="2557"/>
                </a:lnTo>
                <a:lnTo>
                  <a:pt x="15297" y="2557"/>
                </a:lnTo>
                <a:lnTo>
                  <a:pt x="15256" y="3788"/>
                </a:lnTo>
                <a:cubicBezTo>
                  <a:pt x="15218" y="4934"/>
                  <a:pt x="15208" y="5014"/>
                  <a:pt x="15107" y="5070"/>
                </a:cubicBezTo>
                <a:cubicBezTo>
                  <a:pt x="15047" y="5102"/>
                  <a:pt x="14999" y="5243"/>
                  <a:pt x="14999" y="5386"/>
                </a:cubicBezTo>
                <a:cubicBezTo>
                  <a:pt x="14999" y="5929"/>
                  <a:pt x="14923" y="5851"/>
                  <a:pt x="14839" y="5203"/>
                </a:cubicBezTo>
                <a:cubicBezTo>
                  <a:pt x="14715" y="4242"/>
                  <a:pt x="14368" y="3039"/>
                  <a:pt x="14090" y="2623"/>
                </a:cubicBezTo>
                <a:cubicBezTo>
                  <a:pt x="13245" y="1361"/>
                  <a:pt x="12402" y="2519"/>
                  <a:pt x="11950" y="5553"/>
                </a:cubicBezTo>
                <a:cubicBezTo>
                  <a:pt x="11855" y="6191"/>
                  <a:pt x="11838" y="5578"/>
                  <a:pt x="11881" y="2973"/>
                </a:cubicBezTo>
                <a:cubicBezTo>
                  <a:pt x="11920" y="661"/>
                  <a:pt x="11917" y="442"/>
                  <a:pt x="11853" y="210"/>
                </a:cubicBezTo>
                <a:cubicBezTo>
                  <a:pt x="11815" y="70"/>
                  <a:pt x="11690" y="11"/>
                  <a:pt x="11568" y="27"/>
                </a:cubicBezTo>
                <a:close/>
                <a:moveTo>
                  <a:pt x="18520" y="426"/>
                </a:moveTo>
                <a:cubicBezTo>
                  <a:pt x="18329" y="425"/>
                  <a:pt x="18166" y="977"/>
                  <a:pt x="18135" y="1874"/>
                </a:cubicBezTo>
                <a:cubicBezTo>
                  <a:pt x="18103" y="2778"/>
                  <a:pt x="18178" y="3525"/>
                  <a:pt x="18319" y="3655"/>
                </a:cubicBezTo>
                <a:cubicBezTo>
                  <a:pt x="18476" y="3800"/>
                  <a:pt x="18526" y="3772"/>
                  <a:pt x="18676" y="3572"/>
                </a:cubicBezTo>
                <a:cubicBezTo>
                  <a:pt x="18801" y="3405"/>
                  <a:pt x="18827" y="3274"/>
                  <a:pt x="18863" y="2640"/>
                </a:cubicBezTo>
                <a:cubicBezTo>
                  <a:pt x="18923" y="1562"/>
                  <a:pt x="18881" y="954"/>
                  <a:pt x="18718" y="626"/>
                </a:cubicBezTo>
                <a:cubicBezTo>
                  <a:pt x="18652" y="493"/>
                  <a:pt x="18584" y="426"/>
                  <a:pt x="18520" y="426"/>
                </a:cubicBezTo>
                <a:close/>
                <a:moveTo>
                  <a:pt x="7205" y="2457"/>
                </a:moveTo>
                <a:cubicBezTo>
                  <a:pt x="6874" y="2457"/>
                  <a:pt x="6881" y="2418"/>
                  <a:pt x="6840" y="4005"/>
                </a:cubicBezTo>
                <a:cubicBezTo>
                  <a:pt x="6815" y="4979"/>
                  <a:pt x="6809" y="5003"/>
                  <a:pt x="6660" y="5120"/>
                </a:cubicBezTo>
                <a:cubicBezTo>
                  <a:pt x="6474" y="5265"/>
                  <a:pt x="6438" y="5514"/>
                  <a:pt x="6438" y="6668"/>
                </a:cubicBezTo>
                <a:cubicBezTo>
                  <a:pt x="6437" y="7628"/>
                  <a:pt x="6426" y="7593"/>
                  <a:pt x="6695" y="7667"/>
                </a:cubicBezTo>
                <a:cubicBezTo>
                  <a:pt x="6753" y="7683"/>
                  <a:pt x="6773" y="7789"/>
                  <a:pt x="6768" y="8133"/>
                </a:cubicBezTo>
                <a:cubicBezTo>
                  <a:pt x="6765" y="8390"/>
                  <a:pt x="6750" y="10010"/>
                  <a:pt x="6736" y="11728"/>
                </a:cubicBezTo>
                <a:cubicBezTo>
                  <a:pt x="6706" y="15297"/>
                  <a:pt x="6740" y="15895"/>
                  <a:pt x="6993" y="16522"/>
                </a:cubicBezTo>
                <a:cubicBezTo>
                  <a:pt x="7101" y="16788"/>
                  <a:pt x="7202" y="16849"/>
                  <a:pt x="7458" y="16805"/>
                </a:cubicBezTo>
                <a:cubicBezTo>
                  <a:pt x="7851" y="16737"/>
                  <a:pt x="7902" y="16545"/>
                  <a:pt x="7902" y="14990"/>
                </a:cubicBezTo>
                <a:lnTo>
                  <a:pt x="7902" y="13958"/>
                </a:lnTo>
                <a:lnTo>
                  <a:pt x="7687" y="14092"/>
                </a:lnTo>
                <a:cubicBezTo>
                  <a:pt x="7375" y="14279"/>
                  <a:pt x="7368" y="14195"/>
                  <a:pt x="7402" y="10829"/>
                </a:cubicBezTo>
                <a:cubicBezTo>
                  <a:pt x="7418" y="9295"/>
                  <a:pt x="7448" y="7950"/>
                  <a:pt x="7468" y="7850"/>
                </a:cubicBezTo>
                <a:cubicBezTo>
                  <a:pt x="7488" y="7750"/>
                  <a:pt x="7570" y="7704"/>
                  <a:pt x="7652" y="7733"/>
                </a:cubicBezTo>
                <a:cubicBezTo>
                  <a:pt x="7733" y="7761"/>
                  <a:pt x="7852" y="7692"/>
                  <a:pt x="7912" y="7583"/>
                </a:cubicBezTo>
                <a:cubicBezTo>
                  <a:pt x="8017" y="7392"/>
                  <a:pt x="8021" y="7341"/>
                  <a:pt x="8009" y="6302"/>
                </a:cubicBezTo>
                <a:lnTo>
                  <a:pt x="7999" y="5203"/>
                </a:lnTo>
                <a:lnTo>
                  <a:pt x="7760" y="5103"/>
                </a:lnTo>
                <a:lnTo>
                  <a:pt x="7524" y="5020"/>
                </a:lnTo>
                <a:lnTo>
                  <a:pt x="7513" y="3722"/>
                </a:lnTo>
                <a:lnTo>
                  <a:pt x="7500" y="2457"/>
                </a:lnTo>
                <a:lnTo>
                  <a:pt x="7205" y="2457"/>
                </a:lnTo>
                <a:close/>
                <a:moveTo>
                  <a:pt x="5151" y="4920"/>
                </a:moveTo>
                <a:cubicBezTo>
                  <a:pt x="5024" y="4951"/>
                  <a:pt x="4889" y="5048"/>
                  <a:pt x="4752" y="5203"/>
                </a:cubicBezTo>
                <a:cubicBezTo>
                  <a:pt x="4384" y="5620"/>
                  <a:pt x="4279" y="5938"/>
                  <a:pt x="4249" y="6718"/>
                </a:cubicBezTo>
                <a:cubicBezTo>
                  <a:pt x="4190" y="8223"/>
                  <a:pt x="4300" y="8677"/>
                  <a:pt x="4555" y="7966"/>
                </a:cubicBezTo>
                <a:cubicBezTo>
                  <a:pt x="4710" y="7533"/>
                  <a:pt x="5041" y="7212"/>
                  <a:pt x="5214" y="7334"/>
                </a:cubicBezTo>
                <a:cubicBezTo>
                  <a:pt x="5375" y="7447"/>
                  <a:pt x="5500" y="8219"/>
                  <a:pt x="5484" y="8982"/>
                </a:cubicBezTo>
                <a:lnTo>
                  <a:pt x="5474" y="9548"/>
                </a:lnTo>
                <a:lnTo>
                  <a:pt x="5120" y="9697"/>
                </a:lnTo>
                <a:cubicBezTo>
                  <a:pt x="4661" y="9889"/>
                  <a:pt x="4419" y="10290"/>
                  <a:pt x="4232" y="11145"/>
                </a:cubicBezTo>
                <a:cubicBezTo>
                  <a:pt x="3959" y="12394"/>
                  <a:pt x="3927" y="14518"/>
                  <a:pt x="4159" y="15789"/>
                </a:cubicBezTo>
                <a:cubicBezTo>
                  <a:pt x="4271" y="16401"/>
                  <a:pt x="4405" y="16723"/>
                  <a:pt x="4624" y="16888"/>
                </a:cubicBezTo>
                <a:cubicBezTo>
                  <a:pt x="4809" y="17027"/>
                  <a:pt x="5078" y="16802"/>
                  <a:pt x="5269" y="16339"/>
                </a:cubicBezTo>
                <a:cubicBezTo>
                  <a:pt x="5453" y="15889"/>
                  <a:pt x="5462" y="15897"/>
                  <a:pt x="5481" y="16255"/>
                </a:cubicBezTo>
                <a:cubicBezTo>
                  <a:pt x="5504" y="16664"/>
                  <a:pt x="5639" y="16828"/>
                  <a:pt x="5859" y="16705"/>
                </a:cubicBezTo>
                <a:cubicBezTo>
                  <a:pt x="5995" y="16629"/>
                  <a:pt x="5995" y="16615"/>
                  <a:pt x="6015" y="15556"/>
                </a:cubicBezTo>
                <a:cubicBezTo>
                  <a:pt x="6027" y="14967"/>
                  <a:pt x="6058" y="13479"/>
                  <a:pt x="6084" y="12244"/>
                </a:cubicBezTo>
                <a:cubicBezTo>
                  <a:pt x="6110" y="11010"/>
                  <a:pt x="6123" y="9289"/>
                  <a:pt x="6115" y="8432"/>
                </a:cubicBezTo>
                <a:cubicBezTo>
                  <a:pt x="6104" y="7078"/>
                  <a:pt x="6090" y="6785"/>
                  <a:pt x="5994" y="6185"/>
                </a:cubicBezTo>
                <a:cubicBezTo>
                  <a:pt x="5852" y="5287"/>
                  <a:pt x="5532" y="4829"/>
                  <a:pt x="5151" y="4920"/>
                </a:cubicBezTo>
                <a:close/>
                <a:moveTo>
                  <a:pt x="1499" y="4954"/>
                </a:moveTo>
                <a:cubicBezTo>
                  <a:pt x="1272" y="4927"/>
                  <a:pt x="1036" y="5231"/>
                  <a:pt x="891" y="5886"/>
                </a:cubicBezTo>
                <a:cubicBezTo>
                  <a:pt x="808" y="6261"/>
                  <a:pt x="696" y="6222"/>
                  <a:pt x="746" y="5836"/>
                </a:cubicBezTo>
                <a:cubicBezTo>
                  <a:pt x="797" y="5435"/>
                  <a:pt x="669" y="5100"/>
                  <a:pt x="468" y="5103"/>
                </a:cubicBezTo>
                <a:cubicBezTo>
                  <a:pt x="357" y="5104"/>
                  <a:pt x="247" y="5176"/>
                  <a:pt x="222" y="5253"/>
                </a:cubicBezTo>
                <a:cubicBezTo>
                  <a:pt x="194" y="5340"/>
                  <a:pt x="154" y="6997"/>
                  <a:pt x="114" y="9664"/>
                </a:cubicBezTo>
                <a:cubicBezTo>
                  <a:pt x="78" y="12007"/>
                  <a:pt x="38" y="14525"/>
                  <a:pt x="24" y="15273"/>
                </a:cubicBezTo>
                <a:lnTo>
                  <a:pt x="0" y="16638"/>
                </a:lnTo>
                <a:lnTo>
                  <a:pt x="153" y="16705"/>
                </a:lnTo>
                <a:cubicBezTo>
                  <a:pt x="288" y="16761"/>
                  <a:pt x="605" y="16653"/>
                  <a:pt x="631" y="16555"/>
                </a:cubicBezTo>
                <a:cubicBezTo>
                  <a:pt x="650" y="16484"/>
                  <a:pt x="760" y="11105"/>
                  <a:pt x="760" y="10230"/>
                </a:cubicBezTo>
                <a:cubicBezTo>
                  <a:pt x="760" y="9394"/>
                  <a:pt x="776" y="9247"/>
                  <a:pt x="957" y="8432"/>
                </a:cubicBezTo>
                <a:cubicBezTo>
                  <a:pt x="1181" y="7427"/>
                  <a:pt x="1292" y="7350"/>
                  <a:pt x="1429" y="8050"/>
                </a:cubicBezTo>
                <a:cubicBezTo>
                  <a:pt x="1513" y="8479"/>
                  <a:pt x="1523" y="8675"/>
                  <a:pt x="1516" y="10080"/>
                </a:cubicBezTo>
                <a:cubicBezTo>
                  <a:pt x="1512" y="10937"/>
                  <a:pt x="1494" y="12707"/>
                  <a:pt x="1474" y="14008"/>
                </a:cubicBezTo>
                <a:cubicBezTo>
                  <a:pt x="1453" y="15309"/>
                  <a:pt x="1450" y="16453"/>
                  <a:pt x="1467" y="16538"/>
                </a:cubicBezTo>
                <a:cubicBezTo>
                  <a:pt x="1510" y="16742"/>
                  <a:pt x="2021" y="16726"/>
                  <a:pt x="2064" y="16522"/>
                </a:cubicBezTo>
                <a:cubicBezTo>
                  <a:pt x="2082" y="16435"/>
                  <a:pt x="2127" y="14747"/>
                  <a:pt x="2158" y="12777"/>
                </a:cubicBezTo>
                <a:lnTo>
                  <a:pt x="2210" y="9198"/>
                </a:lnTo>
                <a:lnTo>
                  <a:pt x="2390" y="8382"/>
                </a:lnTo>
                <a:cubicBezTo>
                  <a:pt x="2577" y="7535"/>
                  <a:pt x="2700" y="7379"/>
                  <a:pt x="2824" y="7816"/>
                </a:cubicBezTo>
                <a:cubicBezTo>
                  <a:pt x="2941" y="8226"/>
                  <a:pt x="2960" y="9265"/>
                  <a:pt x="2910" y="12793"/>
                </a:cubicBezTo>
                <a:cubicBezTo>
                  <a:pt x="2883" y="14655"/>
                  <a:pt x="2874" y="16275"/>
                  <a:pt x="2883" y="16405"/>
                </a:cubicBezTo>
                <a:cubicBezTo>
                  <a:pt x="2893" y="16535"/>
                  <a:pt x="2963" y="16662"/>
                  <a:pt x="3042" y="16672"/>
                </a:cubicBezTo>
                <a:cubicBezTo>
                  <a:pt x="3201" y="16692"/>
                  <a:pt x="3496" y="16640"/>
                  <a:pt x="3507" y="16588"/>
                </a:cubicBezTo>
                <a:cubicBezTo>
                  <a:pt x="3511" y="16570"/>
                  <a:pt x="3541" y="14762"/>
                  <a:pt x="3573" y="12577"/>
                </a:cubicBezTo>
                <a:cubicBezTo>
                  <a:pt x="3653" y="7057"/>
                  <a:pt x="3613" y="6024"/>
                  <a:pt x="3275" y="5286"/>
                </a:cubicBezTo>
                <a:cubicBezTo>
                  <a:pt x="2973" y="4628"/>
                  <a:pt x="2616" y="4873"/>
                  <a:pt x="2321" y="5952"/>
                </a:cubicBezTo>
                <a:lnTo>
                  <a:pt x="2147" y="6601"/>
                </a:lnTo>
                <a:lnTo>
                  <a:pt x="2057" y="6035"/>
                </a:lnTo>
                <a:cubicBezTo>
                  <a:pt x="1945" y="5349"/>
                  <a:pt x="1725" y="4982"/>
                  <a:pt x="1499" y="4954"/>
                </a:cubicBezTo>
                <a:close/>
                <a:moveTo>
                  <a:pt x="9921" y="4970"/>
                </a:moveTo>
                <a:cubicBezTo>
                  <a:pt x="9657" y="4856"/>
                  <a:pt x="9455" y="5103"/>
                  <a:pt x="9234" y="5786"/>
                </a:cubicBezTo>
                <a:cubicBezTo>
                  <a:pt x="9083" y="6252"/>
                  <a:pt x="9043" y="6221"/>
                  <a:pt x="9043" y="5653"/>
                </a:cubicBezTo>
                <a:cubicBezTo>
                  <a:pt x="9043" y="5221"/>
                  <a:pt x="8901" y="5025"/>
                  <a:pt x="8665" y="5153"/>
                </a:cubicBezTo>
                <a:cubicBezTo>
                  <a:pt x="8568" y="5205"/>
                  <a:pt x="8478" y="5281"/>
                  <a:pt x="8471" y="5320"/>
                </a:cubicBezTo>
                <a:cubicBezTo>
                  <a:pt x="8461" y="5380"/>
                  <a:pt x="8345" y="13226"/>
                  <a:pt x="8270" y="18852"/>
                </a:cubicBezTo>
                <a:lnTo>
                  <a:pt x="8245" y="20799"/>
                </a:lnTo>
                <a:lnTo>
                  <a:pt x="8356" y="20866"/>
                </a:lnTo>
                <a:cubicBezTo>
                  <a:pt x="8466" y="20950"/>
                  <a:pt x="8840" y="20834"/>
                  <a:pt x="8887" y="20700"/>
                </a:cubicBezTo>
                <a:cubicBezTo>
                  <a:pt x="8900" y="20664"/>
                  <a:pt x="8924" y="19638"/>
                  <a:pt x="8939" y="18419"/>
                </a:cubicBezTo>
                <a:cubicBezTo>
                  <a:pt x="8955" y="17199"/>
                  <a:pt x="8979" y="16143"/>
                  <a:pt x="8991" y="16056"/>
                </a:cubicBezTo>
                <a:cubicBezTo>
                  <a:pt x="9002" y="15968"/>
                  <a:pt x="9058" y="16056"/>
                  <a:pt x="9116" y="16255"/>
                </a:cubicBezTo>
                <a:cubicBezTo>
                  <a:pt x="9285" y="16834"/>
                  <a:pt x="9495" y="17045"/>
                  <a:pt x="9737" y="16855"/>
                </a:cubicBezTo>
                <a:cubicBezTo>
                  <a:pt x="10093" y="16576"/>
                  <a:pt x="10335" y="15620"/>
                  <a:pt x="10462" y="14008"/>
                </a:cubicBezTo>
                <a:cubicBezTo>
                  <a:pt x="10491" y="13643"/>
                  <a:pt x="10531" y="13258"/>
                  <a:pt x="10549" y="13143"/>
                </a:cubicBezTo>
                <a:cubicBezTo>
                  <a:pt x="10567" y="13028"/>
                  <a:pt x="10601" y="12236"/>
                  <a:pt x="10625" y="11395"/>
                </a:cubicBezTo>
                <a:cubicBezTo>
                  <a:pt x="10681" y="9385"/>
                  <a:pt x="10628" y="7679"/>
                  <a:pt x="10476" y="6601"/>
                </a:cubicBezTo>
                <a:cubicBezTo>
                  <a:pt x="10313" y="5449"/>
                  <a:pt x="10192" y="5089"/>
                  <a:pt x="9921" y="4970"/>
                </a:cubicBezTo>
                <a:close/>
                <a:moveTo>
                  <a:pt x="18457" y="5120"/>
                </a:moveTo>
                <a:cubicBezTo>
                  <a:pt x="18337" y="5135"/>
                  <a:pt x="18218" y="5220"/>
                  <a:pt x="18183" y="5353"/>
                </a:cubicBezTo>
                <a:cubicBezTo>
                  <a:pt x="18130" y="5546"/>
                  <a:pt x="18106" y="6389"/>
                  <a:pt x="18055" y="10030"/>
                </a:cubicBezTo>
                <a:cubicBezTo>
                  <a:pt x="18021" y="12477"/>
                  <a:pt x="17992" y="14950"/>
                  <a:pt x="17986" y="15523"/>
                </a:cubicBezTo>
                <a:lnTo>
                  <a:pt x="17975" y="16555"/>
                </a:lnTo>
                <a:lnTo>
                  <a:pt x="18114" y="16672"/>
                </a:lnTo>
                <a:cubicBezTo>
                  <a:pt x="18269" y="16790"/>
                  <a:pt x="18554" y="16683"/>
                  <a:pt x="18600" y="16488"/>
                </a:cubicBezTo>
                <a:cubicBezTo>
                  <a:pt x="18616" y="16417"/>
                  <a:pt x="18662" y="13883"/>
                  <a:pt x="18707" y="10879"/>
                </a:cubicBezTo>
                <a:cubicBezTo>
                  <a:pt x="18774" y="6397"/>
                  <a:pt x="18781" y="5399"/>
                  <a:pt x="18738" y="5270"/>
                </a:cubicBezTo>
                <a:cubicBezTo>
                  <a:pt x="18698" y="5147"/>
                  <a:pt x="18576" y="5104"/>
                  <a:pt x="18457" y="5120"/>
                </a:cubicBezTo>
                <a:close/>
              </a:path>
            </a:pathLst>
          </a:custGeom>
          <a:ln w="12700" cap="flat">
            <a:noFill/>
            <a:miter lim="400000"/>
          </a:ln>
          <a:effectLst/>
        </p:spPr>
      </p:pic>
      <p:pic>
        <p:nvPicPr>
          <p:cNvPr id="36" name="그림 35">
            <a:extLst>
              <a:ext uri="{FF2B5EF4-FFF2-40B4-BE49-F238E27FC236}">
                <a16:creationId xmlns:a16="http://schemas.microsoft.com/office/drawing/2014/main" id="{C1C42178-53FE-E240-A97D-1A2D16B864A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81120" y="4079995"/>
            <a:ext cx="2282927" cy="1175188"/>
          </a:xfrm>
          <a:prstGeom prst="rect">
            <a:avLst/>
          </a:prstGeom>
        </p:spPr>
      </p:pic>
      <p:sp>
        <p:nvSpPr>
          <p:cNvPr id="39" name="타원 38">
            <a:extLst>
              <a:ext uri="{FF2B5EF4-FFF2-40B4-BE49-F238E27FC236}">
                <a16:creationId xmlns:a16="http://schemas.microsoft.com/office/drawing/2014/main" id="{5E19F14F-B6C4-1448-AA56-2EFC81FAF867}"/>
              </a:ext>
            </a:extLst>
          </p:cNvPr>
          <p:cNvSpPr/>
          <p:nvPr/>
        </p:nvSpPr>
        <p:spPr>
          <a:xfrm>
            <a:off x="5826157" y="5581250"/>
            <a:ext cx="470304" cy="517334"/>
          </a:xfrm>
          <a:prstGeom prst="ellipse">
            <a:avLst/>
          </a:prstGeom>
          <a:solidFill>
            <a:srgbClr val="FBFBFB"/>
          </a:solidFill>
          <a:ln w="1016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42" name="그룹 41">
            <a:extLst>
              <a:ext uri="{FF2B5EF4-FFF2-40B4-BE49-F238E27FC236}">
                <a16:creationId xmlns:a16="http://schemas.microsoft.com/office/drawing/2014/main" id="{A5B179D4-5645-5542-9AF4-D8736DC80025}"/>
              </a:ext>
            </a:extLst>
          </p:cNvPr>
          <p:cNvGrpSpPr/>
          <p:nvPr/>
        </p:nvGrpSpPr>
        <p:grpSpPr>
          <a:xfrm>
            <a:off x="6414843" y="4467535"/>
            <a:ext cx="1005155" cy="673433"/>
            <a:chOff x="2263852" y="2348538"/>
            <a:chExt cx="1005155" cy="612212"/>
          </a:xfrm>
        </p:grpSpPr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61C70580-1E46-5745-8C2E-B5DF4E2B35E4}"/>
                </a:ext>
              </a:extLst>
            </p:cNvPr>
            <p:cNvSpPr txBox="1"/>
            <p:nvPr/>
          </p:nvSpPr>
          <p:spPr>
            <a:xfrm>
              <a:off x="2263852" y="2348538"/>
              <a:ext cx="697627" cy="36373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000" b="1" dirty="0">
                  <a:solidFill>
                    <a:schemeClr val="accent4"/>
                  </a:solidFill>
                </a:rPr>
                <a:t>저장</a:t>
              </a:r>
            </a:p>
          </p:txBody>
        </p:sp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04E58095-F4C2-FA43-90D3-7DC523184FA3}"/>
                </a:ext>
              </a:extLst>
            </p:cNvPr>
            <p:cNvSpPr txBox="1"/>
            <p:nvPr/>
          </p:nvSpPr>
          <p:spPr>
            <a:xfrm>
              <a:off x="2289252" y="2624994"/>
              <a:ext cx="979755" cy="33575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b="1" dirty="0">
                  <a:solidFill>
                    <a:schemeClr val="accent4"/>
                  </a:solidFill>
                </a:rPr>
                <a:t>MySQL</a:t>
              </a:r>
              <a:endParaRPr lang="ko-KR" altLang="en-US" b="1" dirty="0">
                <a:solidFill>
                  <a:schemeClr val="accent4"/>
                </a:solidFill>
              </a:endParaRPr>
            </a:p>
          </p:txBody>
        </p:sp>
      </p:grpSp>
      <p:grpSp>
        <p:nvGrpSpPr>
          <p:cNvPr id="48" name="그룹 47">
            <a:extLst>
              <a:ext uri="{FF2B5EF4-FFF2-40B4-BE49-F238E27FC236}">
                <a16:creationId xmlns:a16="http://schemas.microsoft.com/office/drawing/2014/main" id="{C3439432-247A-3E45-8837-BC177FA6F872}"/>
              </a:ext>
            </a:extLst>
          </p:cNvPr>
          <p:cNvGrpSpPr/>
          <p:nvPr/>
        </p:nvGrpSpPr>
        <p:grpSpPr>
          <a:xfrm>
            <a:off x="3760880" y="1472841"/>
            <a:ext cx="1854476" cy="4764226"/>
            <a:chOff x="3708359" y="-1370366"/>
            <a:chExt cx="1854476" cy="4331116"/>
          </a:xfrm>
        </p:grpSpPr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AFF9F20B-2707-8F4D-8A6F-85B9AD163D54}"/>
                </a:ext>
              </a:extLst>
            </p:cNvPr>
            <p:cNvSpPr txBox="1"/>
            <p:nvPr/>
          </p:nvSpPr>
          <p:spPr>
            <a:xfrm>
              <a:off x="4606978" y="2348538"/>
              <a:ext cx="954107" cy="36373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ko-KR" altLang="en-US" sz="2000" b="1" dirty="0">
                  <a:solidFill>
                    <a:schemeClr val="accent4"/>
                  </a:solidFill>
                </a:rPr>
                <a:t>시각화</a:t>
              </a:r>
            </a:p>
          </p:txBody>
        </p:sp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id="{791549E6-B683-0944-8611-71F7FB7B3A2B}"/>
                </a:ext>
              </a:extLst>
            </p:cNvPr>
            <p:cNvSpPr txBox="1"/>
            <p:nvPr/>
          </p:nvSpPr>
          <p:spPr>
            <a:xfrm>
              <a:off x="4251176" y="2624994"/>
              <a:ext cx="1287532" cy="33575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b="1" dirty="0">
                  <a:solidFill>
                    <a:schemeClr val="accent4"/>
                  </a:solidFill>
                </a:rPr>
                <a:t>matplotlib</a:t>
              </a:r>
              <a:endParaRPr lang="ko-KR" altLang="en-US" b="1" dirty="0">
                <a:solidFill>
                  <a:schemeClr val="accent4"/>
                </a:solidFill>
              </a:endParaRPr>
            </a:p>
          </p:txBody>
        </p:sp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F6700338-7AC2-A840-907A-83F98FCFBB92}"/>
                </a:ext>
              </a:extLst>
            </p:cNvPr>
            <p:cNvSpPr txBox="1"/>
            <p:nvPr/>
          </p:nvSpPr>
          <p:spPr>
            <a:xfrm>
              <a:off x="4863458" y="472033"/>
              <a:ext cx="697627" cy="36373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ko-KR" altLang="en-US" sz="2000" b="1" dirty="0">
                  <a:solidFill>
                    <a:schemeClr val="accent4"/>
                  </a:solidFill>
                </a:rPr>
                <a:t>처리</a:t>
              </a:r>
            </a:p>
          </p:txBody>
        </p:sp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4B0F1778-69EA-0A42-8358-9C3BCF9985DD}"/>
                </a:ext>
              </a:extLst>
            </p:cNvPr>
            <p:cNvSpPr txBox="1"/>
            <p:nvPr/>
          </p:nvSpPr>
          <p:spPr>
            <a:xfrm>
              <a:off x="3708359" y="748489"/>
              <a:ext cx="1847493" cy="33575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b="1" dirty="0">
                  <a:solidFill>
                    <a:schemeClr val="accent4"/>
                  </a:solidFill>
                </a:rPr>
                <a:t>APACHE Spark</a:t>
              </a:r>
              <a:endParaRPr lang="ko-KR" altLang="en-US" b="1" dirty="0">
                <a:solidFill>
                  <a:schemeClr val="accent4"/>
                </a:solidFill>
              </a:endParaRPr>
            </a:p>
          </p:txBody>
        </p:sp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E3EE9778-63C4-4946-A201-0EF1A0D69AAA}"/>
                </a:ext>
              </a:extLst>
            </p:cNvPr>
            <p:cNvSpPr txBox="1"/>
            <p:nvPr/>
          </p:nvSpPr>
          <p:spPr>
            <a:xfrm>
              <a:off x="4863458" y="-1370366"/>
              <a:ext cx="697627" cy="36373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ko-KR" altLang="en-US" sz="2000" b="1" dirty="0">
                  <a:solidFill>
                    <a:schemeClr val="accent4"/>
                  </a:solidFill>
                </a:rPr>
                <a:t>수집</a:t>
              </a:r>
            </a:p>
          </p:txBody>
        </p:sp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0EACEF59-5A8F-4248-B389-2AB92DCD8BB0}"/>
                </a:ext>
              </a:extLst>
            </p:cNvPr>
            <p:cNvSpPr txBox="1"/>
            <p:nvPr/>
          </p:nvSpPr>
          <p:spPr>
            <a:xfrm>
              <a:off x="3736694" y="-1093910"/>
              <a:ext cx="1826141" cy="83939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US" altLang="ko-KR" b="1" dirty="0">
                  <a:solidFill>
                    <a:schemeClr val="accent4"/>
                  </a:solidFill>
                </a:rPr>
                <a:t>Selenium</a:t>
              </a:r>
            </a:p>
            <a:p>
              <a:pPr algn="r"/>
              <a:r>
                <a:rPr lang="en-US" altLang="ko-KR" b="1" dirty="0" err="1">
                  <a:solidFill>
                    <a:schemeClr val="accent4"/>
                  </a:solidFill>
                </a:rPr>
                <a:t>Alpha_vantage</a:t>
              </a:r>
              <a:endParaRPr lang="en-US" altLang="ko-KR" b="1" dirty="0">
                <a:solidFill>
                  <a:schemeClr val="accent4"/>
                </a:solidFill>
              </a:endParaRPr>
            </a:p>
            <a:p>
              <a:pPr algn="r"/>
              <a:r>
                <a:rPr lang="en-US" altLang="ko-KR" b="1" dirty="0" err="1">
                  <a:solidFill>
                    <a:schemeClr val="accent4"/>
                  </a:solidFill>
                </a:rPr>
                <a:t>quandl</a:t>
              </a:r>
              <a:r>
                <a:rPr lang="en-US" altLang="ko-KR" b="1" dirty="0">
                  <a:solidFill>
                    <a:schemeClr val="accent4"/>
                  </a:solidFill>
                </a:rPr>
                <a:t> , yahoo</a:t>
              </a:r>
            </a:p>
          </p:txBody>
        </p:sp>
      </p:grpSp>
      <p:pic>
        <p:nvPicPr>
          <p:cNvPr id="7" name="그림 6">
            <a:extLst>
              <a:ext uri="{FF2B5EF4-FFF2-40B4-BE49-F238E27FC236}">
                <a16:creationId xmlns:a16="http://schemas.microsoft.com/office/drawing/2014/main" id="{207CBA42-7F37-8340-8487-11A12446EDD1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3142" r="70292" b="32780"/>
          <a:stretch/>
        </p:blipFill>
        <p:spPr>
          <a:xfrm>
            <a:off x="1878396" y="1729568"/>
            <a:ext cx="490972" cy="563190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0A51C71E-59DB-744D-89F4-3CDF8529B4A0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83805" y="1776942"/>
            <a:ext cx="470304" cy="470304"/>
          </a:xfrm>
          <a:prstGeom prst="rect">
            <a:avLst/>
          </a:prstGeom>
        </p:spPr>
      </p:pic>
      <p:sp>
        <p:nvSpPr>
          <p:cNvPr id="55" name="직사각형 54">
            <a:extLst>
              <a:ext uri="{FF2B5EF4-FFF2-40B4-BE49-F238E27FC236}">
                <a16:creationId xmlns:a16="http://schemas.microsoft.com/office/drawing/2014/main" id="{23DDB47E-F6A5-214F-9B5B-E0976FD7E386}"/>
              </a:ext>
            </a:extLst>
          </p:cNvPr>
          <p:cNvSpPr/>
          <p:nvPr/>
        </p:nvSpPr>
        <p:spPr>
          <a:xfrm>
            <a:off x="6479284" y="4247409"/>
            <a:ext cx="4521140" cy="1084839"/>
          </a:xfrm>
          <a:prstGeom prst="rect">
            <a:avLst/>
          </a:prstGeom>
          <a:noFill/>
          <a:ln w="31750">
            <a:solidFill>
              <a:srgbClr val="74AA9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30218882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그룹 2"/>
          <p:cNvGrpSpPr/>
          <p:nvPr/>
        </p:nvGrpSpPr>
        <p:grpSpPr>
          <a:xfrm>
            <a:off x="8117036" y="513343"/>
            <a:ext cx="3656577" cy="3695738"/>
            <a:chOff x="8307536" y="513343"/>
            <a:chExt cx="3656577" cy="3695738"/>
          </a:xfrm>
        </p:grpSpPr>
        <p:sp>
          <p:nvSpPr>
            <p:cNvPr id="8" name="이등변 삼각형 7"/>
            <p:cNvSpPr/>
            <p:nvPr/>
          </p:nvSpPr>
          <p:spPr>
            <a:xfrm rot="5400000">
              <a:off x="10712131" y="832233"/>
              <a:ext cx="1344721" cy="1159242"/>
            </a:xfrm>
            <a:prstGeom prst="triangle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" name="이등변 삼각형 8"/>
            <p:cNvSpPr/>
            <p:nvPr/>
          </p:nvSpPr>
          <p:spPr>
            <a:xfrm rot="16200000" flipH="1">
              <a:off x="9326503" y="606083"/>
              <a:ext cx="1344721" cy="1159242"/>
            </a:xfrm>
            <a:prstGeom prst="triangl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" name="이등변 삼각형 9"/>
            <p:cNvSpPr/>
            <p:nvPr/>
          </p:nvSpPr>
          <p:spPr>
            <a:xfrm rot="5400000">
              <a:off x="9574196" y="1657339"/>
              <a:ext cx="1344721" cy="1159242"/>
            </a:xfrm>
            <a:prstGeom prst="triangle">
              <a:avLst/>
            </a:prstGeom>
            <a:solidFill>
              <a:schemeClr val="accent3"/>
            </a:solidFill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" name="이등변 삼각형 11"/>
            <p:cNvSpPr/>
            <p:nvPr/>
          </p:nvSpPr>
          <p:spPr>
            <a:xfrm rot="16200000">
              <a:off x="9812602" y="2403102"/>
              <a:ext cx="1344720" cy="1159242"/>
            </a:xfrm>
            <a:prstGeom prst="triangle">
              <a:avLst/>
            </a:prstGeom>
            <a:solidFill>
              <a:schemeClr val="bg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" name="이등변 삼각형 12"/>
            <p:cNvSpPr/>
            <p:nvPr/>
          </p:nvSpPr>
          <p:spPr>
            <a:xfrm rot="5400000" flipH="1">
              <a:off x="9232981" y="2957100"/>
              <a:ext cx="1344720" cy="1159242"/>
            </a:xfrm>
            <a:prstGeom prst="triangl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" name="이등변 삼각형 13"/>
            <p:cNvSpPr/>
            <p:nvPr/>
          </p:nvSpPr>
          <p:spPr>
            <a:xfrm rot="16200000">
              <a:off x="8214797" y="1555441"/>
              <a:ext cx="1344720" cy="1159242"/>
            </a:xfrm>
            <a:prstGeom prst="triangle">
              <a:avLst/>
            </a:prstGeom>
            <a:solidFill>
              <a:schemeClr val="accent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6" name="그룹 5"/>
          <p:cNvGrpSpPr/>
          <p:nvPr/>
        </p:nvGrpSpPr>
        <p:grpSpPr>
          <a:xfrm>
            <a:off x="527769" y="2211262"/>
            <a:ext cx="5187231" cy="2099938"/>
            <a:chOff x="527769" y="1728426"/>
            <a:chExt cx="5187231" cy="2099938"/>
          </a:xfrm>
        </p:grpSpPr>
        <p:grpSp>
          <p:nvGrpSpPr>
            <p:cNvPr id="2" name="그룹 1"/>
            <p:cNvGrpSpPr/>
            <p:nvPr/>
          </p:nvGrpSpPr>
          <p:grpSpPr>
            <a:xfrm>
              <a:off x="558064" y="3058923"/>
              <a:ext cx="4352999" cy="769441"/>
              <a:chOff x="471977" y="2691080"/>
              <a:chExt cx="4352999" cy="769441"/>
            </a:xfrm>
          </p:grpSpPr>
          <p:sp>
            <p:nvSpPr>
              <p:cNvPr id="18" name="TextBox 17"/>
              <p:cNvSpPr txBox="1"/>
              <p:nvPr/>
            </p:nvSpPr>
            <p:spPr>
              <a:xfrm>
                <a:off x="471977" y="2691080"/>
                <a:ext cx="3592650" cy="76944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sz="4400" b="1" spc="-150" dirty="0">
                    <a:solidFill>
                      <a:schemeClr val="bg1">
                        <a:alpha val="70000"/>
                      </a:schemeClr>
                    </a:solidFill>
                    <a:latin typeface="+mj-lt"/>
                    <a:ea typeface="THE명품고딕L" panose="02020603020101020101" pitchFamily="18" charset="-127"/>
                  </a:rPr>
                  <a:t>프로젝트 배경</a:t>
                </a:r>
              </a:p>
            </p:txBody>
          </p:sp>
          <p:sp>
            <p:nvSpPr>
              <p:cNvPr id="21" name="TextBox 20"/>
              <p:cNvSpPr txBox="1"/>
              <p:nvPr/>
            </p:nvSpPr>
            <p:spPr>
              <a:xfrm>
                <a:off x="1232326" y="2691080"/>
                <a:ext cx="3592650" cy="76944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sz="4400" b="1" spc="-150" dirty="0">
                    <a:solidFill>
                      <a:schemeClr val="tx1">
                        <a:lumMod val="20000"/>
                        <a:lumOff val="80000"/>
                        <a:alpha val="10000"/>
                      </a:schemeClr>
                    </a:solidFill>
                    <a:latin typeface="+mj-lt"/>
                    <a:ea typeface="THE명품고딕L" panose="02020603020101020101" pitchFamily="18" charset="-127"/>
                  </a:rPr>
                  <a:t>프로젝트 배경</a:t>
                </a:r>
              </a:p>
            </p:txBody>
          </p:sp>
        </p:grpSp>
        <p:sp>
          <p:nvSpPr>
            <p:cNvPr id="11" name="TextBox 10"/>
            <p:cNvSpPr txBox="1"/>
            <p:nvPr/>
          </p:nvSpPr>
          <p:spPr>
            <a:xfrm>
              <a:off x="527769" y="1728426"/>
              <a:ext cx="2909771" cy="132343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8000" b="1" spc="-150" dirty="0">
                  <a:solidFill>
                    <a:schemeClr val="accent2">
                      <a:lumMod val="60000"/>
                      <a:lumOff val="40000"/>
                      <a:alpha val="70000"/>
                    </a:schemeClr>
                  </a:solidFill>
                  <a:latin typeface="+mj-lt"/>
                  <a:ea typeface="THE명품고딕L" panose="02020603020101020101" pitchFamily="18" charset="-127"/>
                </a:rPr>
                <a:t>Part 1.</a:t>
              </a:r>
              <a:endParaRPr lang="ko-KR" altLang="en-US" sz="8000" b="1" spc="-150" dirty="0">
                <a:solidFill>
                  <a:schemeClr val="accent2">
                    <a:lumMod val="60000"/>
                    <a:lumOff val="40000"/>
                    <a:alpha val="70000"/>
                  </a:schemeClr>
                </a:solidFill>
                <a:latin typeface="+mj-lt"/>
                <a:ea typeface="THE명품고딕L" panose="02020603020101020101" pitchFamily="18" charset="-127"/>
              </a:endParaRPr>
            </a:p>
          </p:txBody>
        </p:sp>
        <p:cxnSp>
          <p:nvCxnSpPr>
            <p:cNvPr id="5" name="직선 연결선 4"/>
            <p:cNvCxnSpPr/>
            <p:nvPr/>
          </p:nvCxnSpPr>
          <p:spPr>
            <a:xfrm>
              <a:off x="635000" y="2946400"/>
              <a:ext cx="5080000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7" name="TextBox 16"/>
          <p:cNvSpPr txBox="1"/>
          <p:nvPr/>
        </p:nvSpPr>
        <p:spPr>
          <a:xfrm>
            <a:off x="9715499" y="6505575"/>
            <a:ext cx="2406429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800" dirty="0">
                <a:solidFill>
                  <a:schemeClr val="bg1"/>
                </a:solidFill>
                <a:latin typeface="+mn-ea"/>
              </a:rPr>
              <a:t>Copyrightⓒ. Saebyeol Yu. All Rights Reserved.</a:t>
            </a:r>
            <a:endParaRPr lang="ko-KR" altLang="en-US" sz="800" dirty="0">
              <a:solidFill>
                <a:schemeClr val="bg1"/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68985656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2" name="직선 연결선 22">
            <a:extLst>
              <a:ext uri="{FF2B5EF4-FFF2-40B4-BE49-F238E27FC236}">
                <a16:creationId xmlns:a16="http://schemas.microsoft.com/office/drawing/2014/main" id="{D6B608FA-C748-A145-BD31-CA2A91CE9564}"/>
              </a:ext>
            </a:extLst>
          </p:cNvPr>
          <p:cNvCxnSpPr/>
          <p:nvPr/>
        </p:nvCxnSpPr>
        <p:spPr>
          <a:xfrm>
            <a:off x="139700" y="491296"/>
            <a:ext cx="1993900" cy="0"/>
          </a:xfrm>
          <a:prstGeom prst="line">
            <a:avLst/>
          </a:prstGeom>
          <a:ln>
            <a:solidFill>
              <a:srgbClr val="48A6A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TextBox 42">
            <a:extLst>
              <a:ext uri="{FF2B5EF4-FFF2-40B4-BE49-F238E27FC236}">
                <a16:creationId xmlns:a16="http://schemas.microsoft.com/office/drawing/2014/main" id="{BD962039-0B46-824B-854E-8B96D6C6E530}"/>
              </a:ext>
            </a:extLst>
          </p:cNvPr>
          <p:cNvSpPr txBox="1"/>
          <p:nvPr/>
        </p:nvSpPr>
        <p:spPr>
          <a:xfrm>
            <a:off x="886674" y="588588"/>
            <a:ext cx="1402948" cy="36933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rgbClr val="48A6A6"/>
                </a:solidFill>
              </a:rPr>
              <a:t>데이터 저장</a:t>
            </a:r>
          </a:p>
        </p:txBody>
      </p:sp>
      <p:pic>
        <p:nvPicPr>
          <p:cNvPr id="4" name="그림 3" descr="텍스트이(가) 표시된 사진&#10;&#10;자동 생성된 설명">
            <a:extLst>
              <a:ext uri="{FF2B5EF4-FFF2-40B4-BE49-F238E27FC236}">
                <a16:creationId xmlns:a16="http://schemas.microsoft.com/office/drawing/2014/main" id="{0F28B9BF-D593-A84B-96B7-B5D6542C407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55800" y="4225236"/>
            <a:ext cx="2641600" cy="1612900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E22A8254-1875-A54E-8F05-5E97015306A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55800" y="3722840"/>
            <a:ext cx="8064500" cy="406400"/>
          </a:xfrm>
          <a:prstGeom prst="rect">
            <a:avLst/>
          </a:prstGeom>
        </p:spPr>
      </p:pic>
      <p:pic>
        <p:nvPicPr>
          <p:cNvPr id="8" name="그림 7" descr="텍스트이(가) 표시된 사진&#10;&#10;자동 생성된 설명">
            <a:extLst>
              <a:ext uri="{FF2B5EF4-FFF2-40B4-BE49-F238E27FC236}">
                <a16:creationId xmlns:a16="http://schemas.microsoft.com/office/drawing/2014/main" id="{272DB81E-0C8F-7A4E-9E75-559D064E45C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55800" y="1645644"/>
            <a:ext cx="9296400" cy="1981200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3F7CC352-ACF2-DE4E-BFEF-7881EE116D1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55800" y="1212013"/>
            <a:ext cx="4775200" cy="406400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6834D536-81AD-234A-86AA-DDE1E020B6D4}"/>
              </a:ext>
            </a:extLst>
          </p:cNvPr>
          <p:cNvSpPr txBox="1"/>
          <p:nvPr/>
        </p:nvSpPr>
        <p:spPr>
          <a:xfrm>
            <a:off x="1620248" y="1246792"/>
            <a:ext cx="26843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kumimoji="1" lang="en-US" altLang="ko-Kore-KR" sz="1400" spc="-150" dirty="0">
                <a:solidFill>
                  <a:srgbClr val="48A6A6"/>
                </a:solidFill>
              </a:rPr>
              <a:t>1.</a:t>
            </a:r>
            <a:endParaRPr kumimoji="1" lang="ko-Kore-KR" altLang="en-US" sz="1400" spc="-150" dirty="0" err="1">
              <a:solidFill>
                <a:srgbClr val="48A6A6"/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171B154-FC25-FE47-9DE1-67586CC5D5C8}"/>
              </a:ext>
            </a:extLst>
          </p:cNvPr>
          <p:cNvSpPr txBox="1"/>
          <p:nvPr/>
        </p:nvSpPr>
        <p:spPr>
          <a:xfrm>
            <a:off x="1620248" y="2482355"/>
            <a:ext cx="29527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kumimoji="1" lang="en-US" altLang="ko-Kore-KR" sz="1400" spc="-150" dirty="0">
                <a:solidFill>
                  <a:srgbClr val="48A6A6"/>
                </a:solidFill>
              </a:rPr>
              <a:t>2.</a:t>
            </a:r>
            <a:endParaRPr kumimoji="1" lang="ko-Kore-KR" altLang="en-US" sz="1400" spc="-150" dirty="0" err="1">
              <a:solidFill>
                <a:srgbClr val="48A6A6"/>
              </a:solidFill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EA92C6A4-40C7-0942-A53D-6714914DEC47}"/>
              </a:ext>
            </a:extLst>
          </p:cNvPr>
          <p:cNvSpPr txBox="1"/>
          <p:nvPr/>
        </p:nvSpPr>
        <p:spPr>
          <a:xfrm>
            <a:off x="1620248" y="3772151"/>
            <a:ext cx="29527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kumimoji="1" lang="en-US" altLang="ko-Kore-KR" sz="1400" spc="-150" dirty="0">
                <a:solidFill>
                  <a:srgbClr val="48A6A6"/>
                </a:solidFill>
              </a:rPr>
              <a:t>3.</a:t>
            </a:r>
            <a:endParaRPr kumimoji="1" lang="ko-Kore-KR" altLang="en-US" sz="1400" spc="-150" dirty="0" err="1">
              <a:solidFill>
                <a:srgbClr val="48A6A6"/>
              </a:solidFill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390E1D1D-B07A-B844-898D-5BB5C90BD9A0}"/>
              </a:ext>
            </a:extLst>
          </p:cNvPr>
          <p:cNvSpPr txBox="1"/>
          <p:nvPr/>
        </p:nvSpPr>
        <p:spPr>
          <a:xfrm>
            <a:off x="1620248" y="4877797"/>
            <a:ext cx="29527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kumimoji="1" lang="en-US" altLang="ko-Kore-KR" sz="1400" spc="-150" dirty="0">
                <a:solidFill>
                  <a:srgbClr val="48A6A6"/>
                </a:solidFill>
              </a:rPr>
              <a:t>4.</a:t>
            </a:r>
            <a:endParaRPr kumimoji="1" lang="ko-Kore-KR" altLang="en-US" sz="1400" spc="-150" dirty="0" err="1">
              <a:solidFill>
                <a:srgbClr val="48A6A6"/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F6FDF74-3635-1F45-869F-B089C9851B11}"/>
              </a:ext>
            </a:extLst>
          </p:cNvPr>
          <p:cNvSpPr txBox="1"/>
          <p:nvPr/>
        </p:nvSpPr>
        <p:spPr>
          <a:xfrm>
            <a:off x="6305385" y="4877797"/>
            <a:ext cx="4858247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kumimoji="1" lang="ko-KR" altLang="en-US" sz="1400" spc="-150" dirty="0">
                <a:solidFill>
                  <a:srgbClr val="FF0000"/>
                </a:solidFill>
              </a:rPr>
              <a:t>불편한 점</a:t>
            </a:r>
            <a:endParaRPr kumimoji="1" lang="en-US" altLang="ko-KR" sz="1400" spc="-150" dirty="0">
              <a:solidFill>
                <a:srgbClr val="FF0000"/>
              </a:solidFill>
            </a:endParaRPr>
          </a:p>
          <a:p>
            <a:r>
              <a:rPr kumimoji="1" lang="en-US" altLang="ko-KR" sz="1400" spc="-150" dirty="0">
                <a:solidFill>
                  <a:srgbClr val="FF0000"/>
                </a:solidFill>
              </a:rPr>
              <a:t>-</a:t>
            </a:r>
            <a:r>
              <a:rPr kumimoji="1" lang="ko-KR" altLang="en-US" sz="1400" spc="-150" dirty="0">
                <a:solidFill>
                  <a:srgbClr val="FF0000"/>
                </a:solidFill>
              </a:rPr>
              <a:t> </a:t>
            </a:r>
            <a:r>
              <a:rPr kumimoji="1" lang="en-US" altLang="ko-KR" sz="1400" spc="-150" dirty="0" err="1">
                <a:solidFill>
                  <a:srgbClr val="FF0000"/>
                </a:solidFill>
              </a:rPr>
              <a:t>mysql</a:t>
            </a:r>
            <a:r>
              <a:rPr kumimoji="1" lang="ko-KR" altLang="en-US" sz="1400" spc="-150" dirty="0">
                <a:solidFill>
                  <a:srgbClr val="FF0000"/>
                </a:solidFill>
              </a:rPr>
              <a:t>에서 테이블을 생성한 후</a:t>
            </a:r>
            <a:r>
              <a:rPr kumimoji="1" lang="en-US" altLang="ko-KR" sz="1400" spc="-150" dirty="0">
                <a:solidFill>
                  <a:srgbClr val="FF0000"/>
                </a:solidFill>
              </a:rPr>
              <a:t> </a:t>
            </a:r>
            <a:r>
              <a:rPr kumimoji="1" lang="en-US" altLang="ko-KR" sz="1400" spc="-150" dirty="0" err="1">
                <a:solidFill>
                  <a:srgbClr val="FF0000"/>
                </a:solidFill>
              </a:rPr>
              <a:t>pyspark</a:t>
            </a:r>
            <a:r>
              <a:rPr kumimoji="1" lang="ko-KR" altLang="en-US" sz="1400" spc="-150" dirty="0" err="1">
                <a:solidFill>
                  <a:srgbClr val="FF0000"/>
                </a:solidFill>
              </a:rPr>
              <a:t>를</a:t>
            </a:r>
            <a:r>
              <a:rPr kumimoji="1" lang="ko-KR" altLang="en-US" sz="1400" spc="-150" dirty="0">
                <a:solidFill>
                  <a:srgbClr val="FF0000"/>
                </a:solidFill>
              </a:rPr>
              <a:t> 실행해야</a:t>
            </a:r>
            <a:endParaRPr kumimoji="1" lang="en-US" altLang="ko-KR" sz="1400" spc="-150" dirty="0">
              <a:solidFill>
                <a:srgbClr val="FF0000"/>
              </a:solidFill>
            </a:endParaRPr>
          </a:p>
          <a:p>
            <a:r>
              <a:rPr kumimoji="1" lang="ko-KR" altLang="en-US" sz="1400" spc="-150" dirty="0">
                <a:solidFill>
                  <a:srgbClr val="FF0000"/>
                </a:solidFill>
              </a:rPr>
              <a:t>  새로 생성한 테이블에 데이터를 넣을 수 있다</a:t>
            </a:r>
            <a:r>
              <a:rPr kumimoji="1" lang="en-US" altLang="ko-KR" sz="1400" spc="-150" dirty="0">
                <a:solidFill>
                  <a:srgbClr val="FF0000"/>
                </a:solidFill>
              </a:rPr>
              <a:t>..</a:t>
            </a:r>
          </a:p>
        </p:txBody>
      </p:sp>
    </p:spTree>
    <p:extLst>
      <p:ext uri="{BB962C8B-B14F-4D97-AF65-F5344CB8AC3E}">
        <p14:creationId xmlns:p14="http://schemas.microsoft.com/office/powerpoint/2010/main" val="32868779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2" name="직선 연결선 22">
            <a:extLst>
              <a:ext uri="{FF2B5EF4-FFF2-40B4-BE49-F238E27FC236}">
                <a16:creationId xmlns:a16="http://schemas.microsoft.com/office/drawing/2014/main" id="{D6B608FA-C748-A145-BD31-CA2A91CE9564}"/>
              </a:ext>
            </a:extLst>
          </p:cNvPr>
          <p:cNvCxnSpPr/>
          <p:nvPr/>
        </p:nvCxnSpPr>
        <p:spPr>
          <a:xfrm>
            <a:off x="139700" y="491296"/>
            <a:ext cx="1993900" cy="0"/>
          </a:xfrm>
          <a:prstGeom prst="line">
            <a:avLst/>
          </a:prstGeom>
          <a:ln>
            <a:solidFill>
              <a:srgbClr val="48A6A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TextBox 42">
            <a:extLst>
              <a:ext uri="{FF2B5EF4-FFF2-40B4-BE49-F238E27FC236}">
                <a16:creationId xmlns:a16="http://schemas.microsoft.com/office/drawing/2014/main" id="{BD962039-0B46-824B-854E-8B96D6C6E530}"/>
              </a:ext>
            </a:extLst>
          </p:cNvPr>
          <p:cNvSpPr txBox="1"/>
          <p:nvPr/>
        </p:nvSpPr>
        <p:spPr>
          <a:xfrm>
            <a:off x="886674" y="588588"/>
            <a:ext cx="1402948" cy="36933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rgbClr val="48A6A6"/>
                </a:solidFill>
              </a:rPr>
              <a:t>데이터 저장</a:t>
            </a:r>
          </a:p>
        </p:txBody>
      </p:sp>
      <p:pic>
        <p:nvPicPr>
          <p:cNvPr id="3" name="그림 2" descr="텍스트이(가) 표시된 사진&#10;&#10;자동 생성된 설명">
            <a:extLst>
              <a:ext uri="{FF2B5EF4-FFF2-40B4-BE49-F238E27FC236}">
                <a16:creationId xmlns:a16="http://schemas.microsoft.com/office/drawing/2014/main" id="{16CE0ABC-0808-1D40-A390-7BE25B16DA1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33600" y="1706033"/>
            <a:ext cx="7760030" cy="1799038"/>
          </a:xfrm>
          <a:prstGeom prst="rect">
            <a:avLst/>
          </a:prstGeom>
        </p:spPr>
      </p:pic>
      <p:grpSp>
        <p:nvGrpSpPr>
          <p:cNvPr id="15" name="그룹 14">
            <a:extLst>
              <a:ext uri="{FF2B5EF4-FFF2-40B4-BE49-F238E27FC236}">
                <a16:creationId xmlns:a16="http://schemas.microsoft.com/office/drawing/2014/main" id="{27527186-48DB-9347-AD2D-4350F4760369}"/>
              </a:ext>
            </a:extLst>
          </p:cNvPr>
          <p:cNvGrpSpPr/>
          <p:nvPr/>
        </p:nvGrpSpPr>
        <p:grpSpPr>
          <a:xfrm>
            <a:off x="886674" y="4362971"/>
            <a:ext cx="10676715" cy="457029"/>
            <a:chOff x="886674" y="1333524"/>
            <a:chExt cx="10676715" cy="457029"/>
          </a:xfrm>
        </p:grpSpPr>
        <p:pic>
          <p:nvPicPr>
            <p:cNvPr id="19" name="그림 18">
              <a:extLst>
                <a:ext uri="{FF2B5EF4-FFF2-40B4-BE49-F238E27FC236}">
                  <a16:creationId xmlns:a16="http://schemas.microsoft.com/office/drawing/2014/main" id="{A345739E-BACF-DC4B-AD71-0FF212C3074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86675" y="1381484"/>
              <a:ext cx="10676714" cy="409069"/>
            </a:xfrm>
            <a:prstGeom prst="rect">
              <a:avLst/>
            </a:prstGeom>
          </p:spPr>
        </p:pic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31E75CE0-C5B0-5242-8042-1A4A5502F41B}"/>
                </a:ext>
              </a:extLst>
            </p:cNvPr>
            <p:cNvSpPr txBox="1"/>
            <p:nvPr/>
          </p:nvSpPr>
          <p:spPr>
            <a:xfrm>
              <a:off x="7527401" y="1333524"/>
              <a:ext cx="1171326" cy="261610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ko-Kore-KR" sz="1100" spc="-150" dirty="0">
                  <a:solidFill>
                    <a:srgbClr val="FF0000"/>
                  </a:solidFill>
                </a:rPr>
                <a:t>DB</a:t>
              </a:r>
              <a:r>
                <a:rPr kumimoji="1" lang="ko-KR" altLang="en-US" sz="1100" spc="-150" dirty="0">
                  <a:solidFill>
                    <a:srgbClr val="FF0000"/>
                  </a:solidFill>
                </a:rPr>
                <a:t>명</a:t>
              </a:r>
              <a:endParaRPr kumimoji="1" lang="ko-Kore-KR" altLang="en-US" sz="1100" spc="-150" dirty="0" err="1">
                <a:solidFill>
                  <a:srgbClr val="FF0000"/>
                </a:solidFill>
              </a:endParaRPr>
            </a:p>
          </p:txBody>
        </p:sp>
        <p:sp>
          <p:nvSpPr>
            <p:cNvPr id="21" name="직사각형 20">
              <a:extLst>
                <a:ext uri="{FF2B5EF4-FFF2-40B4-BE49-F238E27FC236}">
                  <a16:creationId xmlns:a16="http://schemas.microsoft.com/office/drawing/2014/main" id="{5B5A6557-837D-A04F-9C8E-1208DCD39DA8}"/>
                </a:ext>
              </a:extLst>
            </p:cNvPr>
            <p:cNvSpPr/>
            <p:nvPr/>
          </p:nvSpPr>
          <p:spPr>
            <a:xfrm>
              <a:off x="8873655" y="1333524"/>
              <a:ext cx="1606163" cy="261610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>
              <a:spAutoFit/>
            </a:bodyPr>
            <a:lstStyle/>
            <a:p>
              <a:pPr algn="ctr"/>
              <a:r>
                <a:rPr kumimoji="1" lang="en-US" altLang="ko-KR" sz="1100" spc="-150" dirty="0">
                  <a:solidFill>
                    <a:srgbClr val="FF0000"/>
                  </a:solidFill>
                </a:rPr>
                <a:t>‘</a:t>
              </a:r>
              <a:r>
                <a:rPr kumimoji="1" lang="ko-KR" altLang="en-US" sz="1100" spc="-150" dirty="0">
                  <a:solidFill>
                    <a:srgbClr val="FF0000"/>
                  </a:solidFill>
                </a:rPr>
                <a:t> </a:t>
              </a:r>
              <a:r>
                <a:rPr kumimoji="1" lang="en-US" altLang="ko-KR" sz="1100" spc="-150" dirty="0">
                  <a:solidFill>
                    <a:srgbClr val="FF0000"/>
                  </a:solidFill>
                </a:rPr>
                <a:t>TABLE</a:t>
              </a:r>
              <a:r>
                <a:rPr kumimoji="1" lang="ko-KR" altLang="en-US" sz="1100" spc="-150" dirty="0">
                  <a:solidFill>
                    <a:srgbClr val="FF0000"/>
                  </a:solidFill>
                </a:rPr>
                <a:t>명 </a:t>
              </a:r>
              <a:r>
                <a:rPr kumimoji="1" lang="en-US" altLang="ko-KR" sz="1100" spc="-150" dirty="0">
                  <a:solidFill>
                    <a:srgbClr val="FF0000"/>
                  </a:solidFill>
                </a:rPr>
                <a:t>’</a:t>
              </a:r>
              <a:endParaRPr lang="ko-Kore-KR" altLang="en-US" sz="1100" dirty="0">
                <a:solidFill>
                  <a:srgbClr val="FF0000"/>
                </a:solidFill>
              </a:endParaRP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34B86B45-F7AC-9844-8359-7A822CA27F44}"/>
                </a:ext>
              </a:extLst>
            </p:cNvPr>
            <p:cNvSpPr txBox="1"/>
            <p:nvPr/>
          </p:nvSpPr>
          <p:spPr>
            <a:xfrm>
              <a:off x="886674" y="1333524"/>
              <a:ext cx="3160540" cy="261610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ko-KR" altLang="en-US" sz="1100" spc="-150" dirty="0" err="1">
                  <a:solidFill>
                    <a:srgbClr val="FF0000"/>
                  </a:solidFill>
                </a:rPr>
                <a:t>전처리를</a:t>
              </a:r>
              <a:r>
                <a:rPr kumimoji="1" lang="ko-KR" altLang="en-US" sz="1100" spc="-150" dirty="0">
                  <a:solidFill>
                    <a:srgbClr val="FF0000"/>
                  </a:solidFill>
                </a:rPr>
                <a:t> 넣어놓은 </a:t>
              </a:r>
              <a:r>
                <a:rPr kumimoji="1" lang="ko-KR" altLang="en-US" sz="1100" spc="-150" dirty="0" err="1">
                  <a:solidFill>
                    <a:srgbClr val="FF0000"/>
                  </a:solidFill>
                </a:rPr>
                <a:t>변수명</a:t>
              </a:r>
              <a:endParaRPr kumimoji="1" lang="ko-Kore-KR" altLang="en-US" sz="1100" spc="-150" dirty="0" err="1">
                <a:solidFill>
                  <a:srgbClr val="FF0000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050637269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2" name="직선 연결선 22">
            <a:extLst>
              <a:ext uri="{FF2B5EF4-FFF2-40B4-BE49-F238E27FC236}">
                <a16:creationId xmlns:a16="http://schemas.microsoft.com/office/drawing/2014/main" id="{D6B608FA-C748-A145-BD31-CA2A91CE9564}"/>
              </a:ext>
            </a:extLst>
          </p:cNvPr>
          <p:cNvCxnSpPr/>
          <p:nvPr/>
        </p:nvCxnSpPr>
        <p:spPr>
          <a:xfrm>
            <a:off x="139700" y="491296"/>
            <a:ext cx="1993900" cy="0"/>
          </a:xfrm>
          <a:prstGeom prst="line">
            <a:avLst/>
          </a:prstGeom>
          <a:ln>
            <a:solidFill>
              <a:srgbClr val="48A6A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TextBox 42">
            <a:extLst>
              <a:ext uri="{FF2B5EF4-FFF2-40B4-BE49-F238E27FC236}">
                <a16:creationId xmlns:a16="http://schemas.microsoft.com/office/drawing/2014/main" id="{BD962039-0B46-824B-854E-8B96D6C6E530}"/>
              </a:ext>
            </a:extLst>
          </p:cNvPr>
          <p:cNvSpPr txBox="1"/>
          <p:nvPr/>
        </p:nvSpPr>
        <p:spPr>
          <a:xfrm>
            <a:off x="886674" y="588588"/>
            <a:ext cx="1941557" cy="36933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rgbClr val="48A6A6"/>
                </a:solidFill>
              </a:rPr>
              <a:t>데이터 저장</a:t>
            </a:r>
            <a:r>
              <a:rPr lang="en-US" altLang="ko-KR" dirty="0">
                <a:solidFill>
                  <a:srgbClr val="48A6A6"/>
                </a:solidFill>
              </a:rPr>
              <a:t>-</a:t>
            </a:r>
            <a:r>
              <a:rPr lang="ko-KR" altLang="en-US" dirty="0">
                <a:solidFill>
                  <a:srgbClr val="48A6A6"/>
                </a:solidFill>
              </a:rPr>
              <a:t>결과</a:t>
            </a:r>
          </a:p>
        </p:txBody>
      </p:sp>
      <p:pic>
        <p:nvPicPr>
          <p:cNvPr id="3" name="그림 2" descr="텍스트이(가) 표시된 사진&#10;&#10;자동 생성된 설명">
            <a:extLst>
              <a:ext uri="{FF2B5EF4-FFF2-40B4-BE49-F238E27FC236}">
                <a16:creationId xmlns:a16="http://schemas.microsoft.com/office/drawing/2014/main" id="{A20BC8D4-4607-A54E-A226-DAE6CD1323B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0200" y="4056374"/>
            <a:ext cx="8991600" cy="1816100"/>
          </a:xfrm>
          <a:prstGeom prst="rect">
            <a:avLst/>
          </a:prstGeom>
        </p:spPr>
      </p:pic>
      <p:pic>
        <p:nvPicPr>
          <p:cNvPr id="5" name="그림 4" descr="텍스트이(가) 표시된 사진&#10;&#10;자동 생성된 설명">
            <a:extLst>
              <a:ext uri="{FF2B5EF4-FFF2-40B4-BE49-F238E27FC236}">
                <a16:creationId xmlns:a16="http://schemas.microsoft.com/office/drawing/2014/main" id="{04980956-B8C0-AE48-AFEB-5A7FFEE1984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02200" y="2575090"/>
            <a:ext cx="2387600" cy="1130300"/>
          </a:xfrm>
          <a:prstGeom prst="rect">
            <a:avLst/>
          </a:prstGeom>
        </p:spPr>
      </p:pic>
      <p:sp>
        <p:nvSpPr>
          <p:cNvPr id="6" name="직사각형 5">
            <a:extLst>
              <a:ext uri="{FF2B5EF4-FFF2-40B4-BE49-F238E27FC236}">
                <a16:creationId xmlns:a16="http://schemas.microsoft.com/office/drawing/2014/main" id="{F02FBB30-10D2-9D4D-922D-E914E612D85D}"/>
              </a:ext>
            </a:extLst>
          </p:cNvPr>
          <p:cNvSpPr/>
          <p:nvPr/>
        </p:nvSpPr>
        <p:spPr>
          <a:xfrm>
            <a:off x="5282315" y="2134753"/>
            <a:ext cx="162736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en-US" altLang="ko-Kore-KR" spc="-150" dirty="0">
                <a:solidFill>
                  <a:srgbClr val="48A6A6"/>
                </a:solidFill>
              </a:rPr>
              <a:t>show databases</a:t>
            </a:r>
            <a:endParaRPr kumimoji="1" lang="ko-Kore-KR" altLang="en-US" spc="-150" dirty="0" err="1">
              <a:solidFill>
                <a:srgbClr val="48A6A6"/>
              </a:solidFill>
            </a:endParaRPr>
          </a:p>
        </p:txBody>
      </p:sp>
      <p:pic>
        <p:nvPicPr>
          <p:cNvPr id="20" name="그림 19">
            <a:extLst>
              <a:ext uri="{FF2B5EF4-FFF2-40B4-BE49-F238E27FC236}">
                <a16:creationId xmlns:a16="http://schemas.microsoft.com/office/drawing/2014/main" id="{E951E582-741F-AD46-AE7B-C2AFBBC8E2F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6675" y="1345658"/>
            <a:ext cx="10676714" cy="4090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887876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>
            <a:extLst>
              <a:ext uri="{FF2B5EF4-FFF2-40B4-BE49-F238E27FC236}">
                <a16:creationId xmlns:a16="http://schemas.microsoft.com/office/drawing/2014/main" id="{61C1F2F1-BB93-6D48-8223-2707F507619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482" t="29241" r="40162" b="28930"/>
          <a:stretch/>
        </p:blipFill>
        <p:spPr>
          <a:xfrm>
            <a:off x="5277851" y="1409449"/>
            <a:ext cx="1636295" cy="1944304"/>
          </a:xfrm>
          <a:prstGeom prst="rect">
            <a:avLst/>
          </a:prstGeom>
        </p:spPr>
      </p:pic>
      <p:cxnSp>
        <p:nvCxnSpPr>
          <p:cNvPr id="42" name="직선 연결선 22">
            <a:extLst>
              <a:ext uri="{FF2B5EF4-FFF2-40B4-BE49-F238E27FC236}">
                <a16:creationId xmlns:a16="http://schemas.microsoft.com/office/drawing/2014/main" id="{D6B608FA-C748-A145-BD31-CA2A91CE9564}"/>
              </a:ext>
            </a:extLst>
          </p:cNvPr>
          <p:cNvCxnSpPr/>
          <p:nvPr/>
        </p:nvCxnSpPr>
        <p:spPr>
          <a:xfrm>
            <a:off x="139700" y="491296"/>
            <a:ext cx="1993900" cy="0"/>
          </a:xfrm>
          <a:prstGeom prst="line">
            <a:avLst/>
          </a:prstGeom>
          <a:ln>
            <a:solidFill>
              <a:srgbClr val="48A6A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TextBox 42">
            <a:extLst>
              <a:ext uri="{FF2B5EF4-FFF2-40B4-BE49-F238E27FC236}">
                <a16:creationId xmlns:a16="http://schemas.microsoft.com/office/drawing/2014/main" id="{BD962039-0B46-824B-854E-8B96D6C6E530}"/>
              </a:ext>
            </a:extLst>
          </p:cNvPr>
          <p:cNvSpPr txBox="1"/>
          <p:nvPr/>
        </p:nvSpPr>
        <p:spPr>
          <a:xfrm>
            <a:off x="886674" y="588588"/>
            <a:ext cx="3249608" cy="36933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rgbClr val="48A6A6"/>
                </a:solidFill>
              </a:rPr>
              <a:t>데이터 저장</a:t>
            </a:r>
            <a:r>
              <a:rPr lang="en-US" altLang="ko-KR" dirty="0">
                <a:solidFill>
                  <a:srgbClr val="48A6A6"/>
                </a:solidFill>
              </a:rPr>
              <a:t>-</a:t>
            </a:r>
            <a:r>
              <a:rPr lang="ko-KR" altLang="en-US" dirty="0">
                <a:solidFill>
                  <a:srgbClr val="48A6A6"/>
                </a:solidFill>
              </a:rPr>
              <a:t>결과와 </a:t>
            </a:r>
            <a:r>
              <a:rPr lang="en-US" altLang="ko-KR" dirty="0">
                <a:solidFill>
                  <a:srgbClr val="48A6A6"/>
                </a:solidFill>
              </a:rPr>
              <a:t>ERD</a:t>
            </a:r>
            <a:r>
              <a:rPr lang="ko-KR" altLang="en-US" dirty="0">
                <a:solidFill>
                  <a:srgbClr val="48A6A6"/>
                </a:solidFill>
              </a:rPr>
              <a:t> 비교</a:t>
            </a:r>
          </a:p>
        </p:txBody>
      </p:sp>
      <p:pic>
        <p:nvPicPr>
          <p:cNvPr id="4" name="그림 3" descr="텍스트이(가) 표시된 사진&#10;&#10;자동 생성된 설명">
            <a:extLst>
              <a:ext uri="{FF2B5EF4-FFF2-40B4-BE49-F238E27FC236}">
                <a16:creationId xmlns:a16="http://schemas.microsoft.com/office/drawing/2014/main" id="{6B36325D-D723-FB46-A0DA-C0F79BAFCC8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0200" y="3805281"/>
            <a:ext cx="8991600" cy="1816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2903319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65BB73A3-8B68-DF4F-94DD-E32DE5B094B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81972" y="2123411"/>
            <a:ext cx="2265162" cy="1164513"/>
          </a:xfrm>
          <a:prstGeom prst="rect">
            <a:avLst/>
          </a:prstGeom>
        </p:spPr>
      </p:pic>
      <p:cxnSp>
        <p:nvCxnSpPr>
          <p:cNvPr id="26" name="직선 연결선 22">
            <a:extLst>
              <a:ext uri="{FF2B5EF4-FFF2-40B4-BE49-F238E27FC236}">
                <a16:creationId xmlns:a16="http://schemas.microsoft.com/office/drawing/2014/main" id="{9318C3B1-E462-E849-A072-5BCDFDB0927F}"/>
              </a:ext>
            </a:extLst>
          </p:cNvPr>
          <p:cNvCxnSpPr/>
          <p:nvPr/>
        </p:nvCxnSpPr>
        <p:spPr>
          <a:xfrm>
            <a:off x="139700" y="491296"/>
            <a:ext cx="1993900" cy="0"/>
          </a:xfrm>
          <a:prstGeom prst="line">
            <a:avLst/>
          </a:prstGeom>
          <a:ln>
            <a:solidFill>
              <a:srgbClr val="48A6A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Box 32">
            <a:extLst>
              <a:ext uri="{FF2B5EF4-FFF2-40B4-BE49-F238E27FC236}">
                <a16:creationId xmlns:a16="http://schemas.microsoft.com/office/drawing/2014/main" id="{F9314F25-2094-CE43-8B31-A30DB0D062A1}"/>
              </a:ext>
            </a:extLst>
          </p:cNvPr>
          <p:cNvSpPr txBox="1"/>
          <p:nvPr/>
        </p:nvSpPr>
        <p:spPr>
          <a:xfrm>
            <a:off x="886674" y="588588"/>
            <a:ext cx="2095445" cy="36933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rgbClr val="48A6A6"/>
                </a:solidFill>
              </a:rPr>
              <a:t>데이터 파이프라인</a:t>
            </a:r>
          </a:p>
        </p:txBody>
      </p:sp>
      <p:pic>
        <p:nvPicPr>
          <p:cNvPr id="37" name="그림 36">
            <a:extLst>
              <a:ext uri="{FF2B5EF4-FFF2-40B4-BE49-F238E27FC236}">
                <a16:creationId xmlns:a16="http://schemas.microsoft.com/office/drawing/2014/main" id="{85EC3953-F660-5341-90F8-4C5FDFC182A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616" t="27824" r="70904" b="24528"/>
          <a:stretch/>
        </p:blipFill>
        <p:spPr>
          <a:xfrm>
            <a:off x="2393655" y="1721746"/>
            <a:ext cx="490972" cy="571012"/>
          </a:xfrm>
          <a:prstGeom prst="rect">
            <a:avLst/>
          </a:prstGeom>
        </p:spPr>
      </p:pic>
      <p:cxnSp>
        <p:nvCxnSpPr>
          <p:cNvPr id="16" name="직선 연결선 15"/>
          <p:cNvCxnSpPr>
            <a:cxnSpLocks/>
          </p:cNvCxnSpPr>
          <p:nvPr/>
        </p:nvCxnSpPr>
        <p:spPr>
          <a:xfrm>
            <a:off x="6076978" y="1269710"/>
            <a:ext cx="0" cy="5084064"/>
          </a:xfrm>
          <a:prstGeom prst="line">
            <a:avLst/>
          </a:prstGeom>
          <a:ln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타원 61"/>
          <p:cNvSpPr/>
          <p:nvPr/>
        </p:nvSpPr>
        <p:spPr>
          <a:xfrm>
            <a:off x="5849659" y="1472841"/>
            <a:ext cx="470304" cy="517334"/>
          </a:xfrm>
          <a:prstGeom prst="ellipse">
            <a:avLst/>
          </a:prstGeom>
          <a:solidFill>
            <a:srgbClr val="FBFBFB"/>
          </a:solidFill>
          <a:ln w="1016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3" name="타원 62"/>
          <p:cNvSpPr/>
          <p:nvPr/>
        </p:nvSpPr>
        <p:spPr>
          <a:xfrm>
            <a:off x="5841825" y="2509151"/>
            <a:ext cx="470304" cy="517334"/>
          </a:xfrm>
          <a:prstGeom prst="ellipse">
            <a:avLst/>
          </a:prstGeom>
          <a:solidFill>
            <a:srgbClr val="FBFBFB"/>
          </a:solidFill>
          <a:ln w="1016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4" name="타원 63"/>
          <p:cNvSpPr/>
          <p:nvPr/>
        </p:nvSpPr>
        <p:spPr>
          <a:xfrm>
            <a:off x="5833991" y="3545461"/>
            <a:ext cx="470304" cy="517334"/>
          </a:xfrm>
          <a:prstGeom prst="ellipse">
            <a:avLst/>
          </a:prstGeom>
          <a:solidFill>
            <a:srgbClr val="FBFBFB"/>
          </a:solidFill>
          <a:ln w="1016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5" name="타원 64"/>
          <p:cNvSpPr/>
          <p:nvPr/>
        </p:nvSpPr>
        <p:spPr>
          <a:xfrm>
            <a:off x="5826157" y="4581771"/>
            <a:ext cx="470304" cy="517334"/>
          </a:xfrm>
          <a:prstGeom prst="ellipse">
            <a:avLst/>
          </a:prstGeom>
          <a:solidFill>
            <a:srgbClr val="FBFBFB"/>
          </a:solidFill>
          <a:ln w="1016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20" name="그룹 19"/>
          <p:cNvGrpSpPr/>
          <p:nvPr/>
        </p:nvGrpSpPr>
        <p:grpSpPr>
          <a:xfrm>
            <a:off x="6414843" y="2505614"/>
            <a:ext cx="1069276" cy="673433"/>
            <a:chOff x="2263852" y="3337773"/>
            <a:chExt cx="1069276" cy="612212"/>
          </a:xfrm>
        </p:grpSpPr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9567244C-72C4-DF41-8AEC-EA129250A899}"/>
                </a:ext>
              </a:extLst>
            </p:cNvPr>
            <p:cNvSpPr txBox="1"/>
            <p:nvPr/>
          </p:nvSpPr>
          <p:spPr>
            <a:xfrm>
              <a:off x="2263852" y="3337773"/>
              <a:ext cx="697627" cy="36373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000" b="1" dirty="0" err="1">
                  <a:solidFill>
                    <a:schemeClr val="accent4"/>
                  </a:solidFill>
                </a:rPr>
                <a:t>적제</a:t>
              </a:r>
              <a:endParaRPr lang="ko-KR" altLang="en-US" sz="2000" b="1" dirty="0">
                <a:solidFill>
                  <a:schemeClr val="accent4"/>
                </a:solidFill>
              </a:endParaRPr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183B1021-FFD8-D24C-BEB0-2A1D34EC1D70}"/>
                </a:ext>
              </a:extLst>
            </p:cNvPr>
            <p:cNvSpPr txBox="1"/>
            <p:nvPr/>
          </p:nvSpPr>
          <p:spPr>
            <a:xfrm>
              <a:off x="2289252" y="3614229"/>
              <a:ext cx="1043876" cy="33575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b="1" dirty="0">
                  <a:solidFill>
                    <a:schemeClr val="accent4"/>
                  </a:solidFill>
                </a:rPr>
                <a:t>Hadoop</a:t>
              </a:r>
              <a:endParaRPr lang="ko-KR" altLang="en-US" b="1" dirty="0">
                <a:solidFill>
                  <a:schemeClr val="accent4"/>
                </a:solidFill>
              </a:endParaRPr>
            </a:p>
          </p:txBody>
        </p:sp>
      </p:grpSp>
      <p:pic>
        <p:nvPicPr>
          <p:cNvPr id="34" name="그림 33" descr="텍스트, 클립아트이(가) 표시된 사진&#10;&#10;자동 생성된 설명">
            <a:extLst>
              <a:ext uri="{FF2B5EF4-FFF2-40B4-BE49-F238E27FC236}">
                <a16:creationId xmlns:a16="http://schemas.microsoft.com/office/drawing/2014/main" id="{2802B0CF-5748-804C-9A86-1565E3FE6BE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1044" y="3311800"/>
            <a:ext cx="2285675" cy="1198386"/>
          </a:xfrm>
          <a:prstGeom prst="rect">
            <a:avLst/>
          </a:prstGeom>
        </p:spPr>
      </p:pic>
      <p:pic>
        <p:nvPicPr>
          <p:cNvPr id="35" name="KakaoTalk_Photo_2021-08-21-22-58-18.png" descr="KakaoTalk_Photo_2021-08-21-22-58-18.png">
            <a:extLst>
              <a:ext uri="{FF2B5EF4-FFF2-40B4-BE49-F238E27FC236}">
                <a16:creationId xmlns:a16="http://schemas.microsoft.com/office/drawing/2014/main" id="{B59E5EEA-FF28-174C-AD21-90DBD44E77B5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l="9930" t="40810" r="11126" b="40030"/>
          <a:stretch>
            <a:fillRect/>
          </a:stretch>
        </p:blipFill>
        <p:spPr>
          <a:xfrm>
            <a:off x="1029697" y="5740635"/>
            <a:ext cx="2207806" cy="44621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45" h="20894" extrusionOk="0">
                <a:moveTo>
                  <a:pt x="17302" y="10"/>
                </a:moveTo>
                <a:cubicBezTo>
                  <a:pt x="16940" y="5"/>
                  <a:pt x="16965" y="-449"/>
                  <a:pt x="16844" y="7883"/>
                </a:cubicBezTo>
                <a:cubicBezTo>
                  <a:pt x="16703" y="17503"/>
                  <a:pt x="16698" y="16616"/>
                  <a:pt x="16879" y="16705"/>
                </a:cubicBezTo>
                <a:cubicBezTo>
                  <a:pt x="16960" y="16745"/>
                  <a:pt x="17055" y="16739"/>
                  <a:pt x="17084" y="16705"/>
                </a:cubicBezTo>
                <a:cubicBezTo>
                  <a:pt x="17113" y="16671"/>
                  <a:pt x="17175" y="16655"/>
                  <a:pt x="17226" y="16655"/>
                </a:cubicBezTo>
                <a:cubicBezTo>
                  <a:pt x="17278" y="16655"/>
                  <a:pt x="17337" y="16505"/>
                  <a:pt x="17358" y="16322"/>
                </a:cubicBezTo>
                <a:cubicBezTo>
                  <a:pt x="17378" y="16139"/>
                  <a:pt x="17449" y="12467"/>
                  <a:pt x="17510" y="8166"/>
                </a:cubicBezTo>
                <a:cubicBezTo>
                  <a:pt x="17635" y="-650"/>
                  <a:pt x="17648" y="15"/>
                  <a:pt x="17302" y="10"/>
                </a:cubicBezTo>
                <a:close/>
                <a:moveTo>
                  <a:pt x="19762" y="10"/>
                </a:moveTo>
                <a:cubicBezTo>
                  <a:pt x="19665" y="8"/>
                  <a:pt x="19572" y="59"/>
                  <a:pt x="19533" y="177"/>
                </a:cubicBezTo>
                <a:cubicBezTo>
                  <a:pt x="19469" y="370"/>
                  <a:pt x="19451" y="1222"/>
                  <a:pt x="19304" y="10030"/>
                </a:cubicBezTo>
                <a:cubicBezTo>
                  <a:pt x="19259" y="12685"/>
                  <a:pt x="19222" y="15268"/>
                  <a:pt x="19221" y="15756"/>
                </a:cubicBezTo>
                <a:cubicBezTo>
                  <a:pt x="19220" y="16618"/>
                  <a:pt x="19221" y="16636"/>
                  <a:pt x="19345" y="16705"/>
                </a:cubicBezTo>
                <a:cubicBezTo>
                  <a:pt x="19467" y="16773"/>
                  <a:pt x="19611" y="16716"/>
                  <a:pt x="19720" y="16555"/>
                </a:cubicBezTo>
                <a:cubicBezTo>
                  <a:pt x="19747" y="16515"/>
                  <a:pt x="19772" y="16311"/>
                  <a:pt x="19772" y="16106"/>
                </a:cubicBezTo>
                <a:cubicBezTo>
                  <a:pt x="19772" y="15630"/>
                  <a:pt x="19834" y="15443"/>
                  <a:pt x="19876" y="15789"/>
                </a:cubicBezTo>
                <a:cubicBezTo>
                  <a:pt x="20016" y="16948"/>
                  <a:pt x="20615" y="17245"/>
                  <a:pt x="20962" y="16339"/>
                </a:cubicBezTo>
                <a:cubicBezTo>
                  <a:pt x="21175" y="15781"/>
                  <a:pt x="21367" y="14570"/>
                  <a:pt x="21430" y="13392"/>
                </a:cubicBezTo>
                <a:cubicBezTo>
                  <a:pt x="21451" y="12997"/>
                  <a:pt x="21481" y="12364"/>
                  <a:pt x="21503" y="11961"/>
                </a:cubicBezTo>
                <a:cubicBezTo>
                  <a:pt x="21600" y="10162"/>
                  <a:pt x="21522" y="7555"/>
                  <a:pt x="21326" y="6119"/>
                </a:cubicBezTo>
                <a:cubicBezTo>
                  <a:pt x="21156" y="4873"/>
                  <a:pt x="20644" y="4542"/>
                  <a:pt x="20268" y="5453"/>
                </a:cubicBezTo>
                <a:cubicBezTo>
                  <a:pt x="20145" y="5751"/>
                  <a:pt x="20036" y="5950"/>
                  <a:pt x="20029" y="5886"/>
                </a:cubicBezTo>
                <a:cubicBezTo>
                  <a:pt x="20016" y="5760"/>
                  <a:pt x="20064" y="3177"/>
                  <a:pt x="20109" y="1458"/>
                </a:cubicBezTo>
                <a:cubicBezTo>
                  <a:pt x="20136" y="402"/>
                  <a:pt x="20133" y="367"/>
                  <a:pt x="20029" y="177"/>
                </a:cubicBezTo>
                <a:cubicBezTo>
                  <a:pt x="19963" y="56"/>
                  <a:pt x="19860" y="12"/>
                  <a:pt x="19762" y="10"/>
                </a:cubicBezTo>
                <a:close/>
                <a:moveTo>
                  <a:pt x="11568" y="27"/>
                </a:moveTo>
                <a:cubicBezTo>
                  <a:pt x="11445" y="44"/>
                  <a:pt x="11322" y="143"/>
                  <a:pt x="11291" y="293"/>
                </a:cubicBezTo>
                <a:cubicBezTo>
                  <a:pt x="11262" y="435"/>
                  <a:pt x="11104" y="9496"/>
                  <a:pt x="11027" y="15357"/>
                </a:cubicBezTo>
                <a:lnTo>
                  <a:pt x="11006" y="16605"/>
                </a:lnTo>
                <a:lnTo>
                  <a:pt x="11169" y="16688"/>
                </a:lnTo>
                <a:cubicBezTo>
                  <a:pt x="11258" y="16729"/>
                  <a:pt x="11399" y="16727"/>
                  <a:pt x="11485" y="16688"/>
                </a:cubicBezTo>
                <a:lnTo>
                  <a:pt x="11641" y="16622"/>
                </a:lnTo>
                <a:lnTo>
                  <a:pt x="11669" y="15490"/>
                </a:lnTo>
                <a:cubicBezTo>
                  <a:pt x="11683" y="14874"/>
                  <a:pt x="11710" y="14329"/>
                  <a:pt x="11728" y="14275"/>
                </a:cubicBezTo>
                <a:cubicBezTo>
                  <a:pt x="11746" y="14222"/>
                  <a:pt x="11796" y="14496"/>
                  <a:pt x="11839" y="14891"/>
                </a:cubicBezTo>
                <a:cubicBezTo>
                  <a:pt x="12037" y="16739"/>
                  <a:pt x="12513" y="18467"/>
                  <a:pt x="12973" y="19002"/>
                </a:cubicBezTo>
                <a:cubicBezTo>
                  <a:pt x="13418" y="19519"/>
                  <a:pt x="13830" y="19305"/>
                  <a:pt x="14243" y="18336"/>
                </a:cubicBezTo>
                <a:cubicBezTo>
                  <a:pt x="14556" y="17600"/>
                  <a:pt x="14725" y="16893"/>
                  <a:pt x="14926" y="15473"/>
                </a:cubicBezTo>
                <a:cubicBezTo>
                  <a:pt x="15013" y="14859"/>
                  <a:pt x="15096" y="14406"/>
                  <a:pt x="15110" y="14474"/>
                </a:cubicBezTo>
                <a:cubicBezTo>
                  <a:pt x="15124" y="14543"/>
                  <a:pt x="15154" y="14919"/>
                  <a:pt x="15176" y="15290"/>
                </a:cubicBezTo>
                <a:cubicBezTo>
                  <a:pt x="15240" y="16377"/>
                  <a:pt x="15382" y="16742"/>
                  <a:pt x="15759" y="16805"/>
                </a:cubicBezTo>
                <a:cubicBezTo>
                  <a:pt x="16161" y="16873"/>
                  <a:pt x="16264" y="16663"/>
                  <a:pt x="16310" y="15623"/>
                </a:cubicBezTo>
                <a:cubicBezTo>
                  <a:pt x="16328" y="15208"/>
                  <a:pt x="16334" y="14652"/>
                  <a:pt x="16321" y="14408"/>
                </a:cubicBezTo>
                <a:cubicBezTo>
                  <a:pt x="16300" y="13998"/>
                  <a:pt x="16283" y="13994"/>
                  <a:pt x="16109" y="14108"/>
                </a:cubicBezTo>
                <a:cubicBezTo>
                  <a:pt x="15952" y="14212"/>
                  <a:pt x="15912" y="14161"/>
                  <a:pt x="15852" y="13842"/>
                </a:cubicBezTo>
                <a:cubicBezTo>
                  <a:pt x="15785" y="13489"/>
                  <a:pt x="15782" y="13266"/>
                  <a:pt x="15821" y="10679"/>
                </a:cubicBezTo>
                <a:cubicBezTo>
                  <a:pt x="15845" y="9148"/>
                  <a:pt x="15874" y="7862"/>
                  <a:pt x="15884" y="7816"/>
                </a:cubicBezTo>
                <a:cubicBezTo>
                  <a:pt x="15894" y="7769"/>
                  <a:pt x="16003" y="7700"/>
                  <a:pt x="16133" y="7683"/>
                </a:cubicBezTo>
                <a:cubicBezTo>
                  <a:pt x="16263" y="7666"/>
                  <a:pt x="16384" y="7599"/>
                  <a:pt x="16397" y="7534"/>
                </a:cubicBezTo>
                <a:cubicBezTo>
                  <a:pt x="16440" y="7330"/>
                  <a:pt x="16468" y="6100"/>
                  <a:pt x="16442" y="5603"/>
                </a:cubicBezTo>
                <a:cubicBezTo>
                  <a:pt x="16419" y="5168"/>
                  <a:pt x="16396" y="5121"/>
                  <a:pt x="16171" y="5070"/>
                </a:cubicBezTo>
                <a:lnTo>
                  <a:pt x="15925" y="5020"/>
                </a:lnTo>
                <a:lnTo>
                  <a:pt x="15925" y="3788"/>
                </a:lnTo>
                <a:lnTo>
                  <a:pt x="15925" y="2557"/>
                </a:lnTo>
                <a:lnTo>
                  <a:pt x="15610" y="2557"/>
                </a:lnTo>
                <a:lnTo>
                  <a:pt x="15297" y="2557"/>
                </a:lnTo>
                <a:lnTo>
                  <a:pt x="15256" y="3788"/>
                </a:lnTo>
                <a:cubicBezTo>
                  <a:pt x="15218" y="4934"/>
                  <a:pt x="15208" y="5014"/>
                  <a:pt x="15107" y="5070"/>
                </a:cubicBezTo>
                <a:cubicBezTo>
                  <a:pt x="15047" y="5102"/>
                  <a:pt x="14999" y="5243"/>
                  <a:pt x="14999" y="5386"/>
                </a:cubicBezTo>
                <a:cubicBezTo>
                  <a:pt x="14999" y="5929"/>
                  <a:pt x="14923" y="5851"/>
                  <a:pt x="14839" y="5203"/>
                </a:cubicBezTo>
                <a:cubicBezTo>
                  <a:pt x="14715" y="4242"/>
                  <a:pt x="14368" y="3039"/>
                  <a:pt x="14090" y="2623"/>
                </a:cubicBezTo>
                <a:cubicBezTo>
                  <a:pt x="13245" y="1361"/>
                  <a:pt x="12402" y="2519"/>
                  <a:pt x="11950" y="5553"/>
                </a:cubicBezTo>
                <a:cubicBezTo>
                  <a:pt x="11855" y="6191"/>
                  <a:pt x="11838" y="5578"/>
                  <a:pt x="11881" y="2973"/>
                </a:cubicBezTo>
                <a:cubicBezTo>
                  <a:pt x="11920" y="661"/>
                  <a:pt x="11917" y="442"/>
                  <a:pt x="11853" y="210"/>
                </a:cubicBezTo>
                <a:cubicBezTo>
                  <a:pt x="11815" y="70"/>
                  <a:pt x="11690" y="11"/>
                  <a:pt x="11568" y="27"/>
                </a:cubicBezTo>
                <a:close/>
                <a:moveTo>
                  <a:pt x="18520" y="426"/>
                </a:moveTo>
                <a:cubicBezTo>
                  <a:pt x="18329" y="425"/>
                  <a:pt x="18166" y="977"/>
                  <a:pt x="18135" y="1874"/>
                </a:cubicBezTo>
                <a:cubicBezTo>
                  <a:pt x="18103" y="2778"/>
                  <a:pt x="18178" y="3525"/>
                  <a:pt x="18319" y="3655"/>
                </a:cubicBezTo>
                <a:cubicBezTo>
                  <a:pt x="18476" y="3800"/>
                  <a:pt x="18526" y="3772"/>
                  <a:pt x="18676" y="3572"/>
                </a:cubicBezTo>
                <a:cubicBezTo>
                  <a:pt x="18801" y="3405"/>
                  <a:pt x="18827" y="3274"/>
                  <a:pt x="18863" y="2640"/>
                </a:cubicBezTo>
                <a:cubicBezTo>
                  <a:pt x="18923" y="1562"/>
                  <a:pt x="18881" y="954"/>
                  <a:pt x="18718" y="626"/>
                </a:cubicBezTo>
                <a:cubicBezTo>
                  <a:pt x="18652" y="493"/>
                  <a:pt x="18584" y="426"/>
                  <a:pt x="18520" y="426"/>
                </a:cubicBezTo>
                <a:close/>
                <a:moveTo>
                  <a:pt x="7205" y="2457"/>
                </a:moveTo>
                <a:cubicBezTo>
                  <a:pt x="6874" y="2457"/>
                  <a:pt x="6881" y="2418"/>
                  <a:pt x="6840" y="4005"/>
                </a:cubicBezTo>
                <a:cubicBezTo>
                  <a:pt x="6815" y="4979"/>
                  <a:pt x="6809" y="5003"/>
                  <a:pt x="6660" y="5120"/>
                </a:cubicBezTo>
                <a:cubicBezTo>
                  <a:pt x="6474" y="5265"/>
                  <a:pt x="6438" y="5514"/>
                  <a:pt x="6438" y="6668"/>
                </a:cubicBezTo>
                <a:cubicBezTo>
                  <a:pt x="6437" y="7628"/>
                  <a:pt x="6426" y="7593"/>
                  <a:pt x="6695" y="7667"/>
                </a:cubicBezTo>
                <a:cubicBezTo>
                  <a:pt x="6753" y="7683"/>
                  <a:pt x="6773" y="7789"/>
                  <a:pt x="6768" y="8133"/>
                </a:cubicBezTo>
                <a:cubicBezTo>
                  <a:pt x="6765" y="8390"/>
                  <a:pt x="6750" y="10010"/>
                  <a:pt x="6736" y="11728"/>
                </a:cubicBezTo>
                <a:cubicBezTo>
                  <a:pt x="6706" y="15297"/>
                  <a:pt x="6740" y="15895"/>
                  <a:pt x="6993" y="16522"/>
                </a:cubicBezTo>
                <a:cubicBezTo>
                  <a:pt x="7101" y="16788"/>
                  <a:pt x="7202" y="16849"/>
                  <a:pt x="7458" y="16805"/>
                </a:cubicBezTo>
                <a:cubicBezTo>
                  <a:pt x="7851" y="16737"/>
                  <a:pt x="7902" y="16545"/>
                  <a:pt x="7902" y="14990"/>
                </a:cubicBezTo>
                <a:lnTo>
                  <a:pt x="7902" y="13958"/>
                </a:lnTo>
                <a:lnTo>
                  <a:pt x="7687" y="14092"/>
                </a:lnTo>
                <a:cubicBezTo>
                  <a:pt x="7375" y="14279"/>
                  <a:pt x="7368" y="14195"/>
                  <a:pt x="7402" y="10829"/>
                </a:cubicBezTo>
                <a:cubicBezTo>
                  <a:pt x="7418" y="9295"/>
                  <a:pt x="7448" y="7950"/>
                  <a:pt x="7468" y="7850"/>
                </a:cubicBezTo>
                <a:cubicBezTo>
                  <a:pt x="7488" y="7750"/>
                  <a:pt x="7570" y="7704"/>
                  <a:pt x="7652" y="7733"/>
                </a:cubicBezTo>
                <a:cubicBezTo>
                  <a:pt x="7733" y="7761"/>
                  <a:pt x="7852" y="7692"/>
                  <a:pt x="7912" y="7583"/>
                </a:cubicBezTo>
                <a:cubicBezTo>
                  <a:pt x="8017" y="7392"/>
                  <a:pt x="8021" y="7341"/>
                  <a:pt x="8009" y="6302"/>
                </a:cubicBezTo>
                <a:lnTo>
                  <a:pt x="7999" y="5203"/>
                </a:lnTo>
                <a:lnTo>
                  <a:pt x="7760" y="5103"/>
                </a:lnTo>
                <a:lnTo>
                  <a:pt x="7524" y="5020"/>
                </a:lnTo>
                <a:lnTo>
                  <a:pt x="7513" y="3722"/>
                </a:lnTo>
                <a:lnTo>
                  <a:pt x="7500" y="2457"/>
                </a:lnTo>
                <a:lnTo>
                  <a:pt x="7205" y="2457"/>
                </a:lnTo>
                <a:close/>
                <a:moveTo>
                  <a:pt x="5151" y="4920"/>
                </a:moveTo>
                <a:cubicBezTo>
                  <a:pt x="5024" y="4951"/>
                  <a:pt x="4889" y="5048"/>
                  <a:pt x="4752" y="5203"/>
                </a:cubicBezTo>
                <a:cubicBezTo>
                  <a:pt x="4384" y="5620"/>
                  <a:pt x="4279" y="5938"/>
                  <a:pt x="4249" y="6718"/>
                </a:cubicBezTo>
                <a:cubicBezTo>
                  <a:pt x="4190" y="8223"/>
                  <a:pt x="4300" y="8677"/>
                  <a:pt x="4555" y="7966"/>
                </a:cubicBezTo>
                <a:cubicBezTo>
                  <a:pt x="4710" y="7533"/>
                  <a:pt x="5041" y="7212"/>
                  <a:pt x="5214" y="7334"/>
                </a:cubicBezTo>
                <a:cubicBezTo>
                  <a:pt x="5375" y="7447"/>
                  <a:pt x="5500" y="8219"/>
                  <a:pt x="5484" y="8982"/>
                </a:cubicBezTo>
                <a:lnTo>
                  <a:pt x="5474" y="9548"/>
                </a:lnTo>
                <a:lnTo>
                  <a:pt x="5120" y="9697"/>
                </a:lnTo>
                <a:cubicBezTo>
                  <a:pt x="4661" y="9889"/>
                  <a:pt x="4419" y="10290"/>
                  <a:pt x="4232" y="11145"/>
                </a:cubicBezTo>
                <a:cubicBezTo>
                  <a:pt x="3959" y="12394"/>
                  <a:pt x="3927" y="14518"/>
                  <a:pt x="4159" y="15789"/>
                </a:cubicBezTo>
                <a:cubicBezTo>
                  <a:pt x="4271" y="16401"/>
                  <a:pt x="4405" y="16723"/>
                  <a:pt x="4624" y="16888"/>
                </a:cubicBezTo>
                <a:cubicBezTo>
                  <a:pt x="4809" y="17027"/>
                  <a:pt x="5078" y="16802"/>
                  <a:pt x="5269" y="16339"/>
                </a:cubicBezTo>
                <a:cubicBezTo>
                  <a:pt x="5453" y="15889"/>
                  <a:pt x="5462" y="15897"/>
                  <a:pt x="5481" y="16255"/>
                </a:cubicBezTo>
                <a:cubicBezTo>
                  <a:pt x="5504" y="16664"/>
                  <a:pt x="5639" y="16828"/>
                  <a:pt x="5859" y="16705"/>
                </a:cubicBezTo>
                <a:cubicBezTo>
                  <a:pt x="5995" y="16629"/>
                  <a:pt x="5995" y="16615"/>
                  <a:pt x="6015" y="15556"/>
                </a:cubicBezTo>
                <a:cubicBezTo>
                  <a:pt x="6027" y="14967"/>
                  <a:pt x="6058" y="13479"/>
                  <a:pt x="6084" y="12244"/>
                </a:cubicBezTo>
                <a:cubicBezTo>
                  <a:pt x="6110" y="11010"/>
                  <a:pt x="6123" y="9289"/>
                  <a:pt x="6115" y="8432"/>
                </a:cubicBezTo>
                <a:cubicBezTo>
                  <a:pt x="6104" y="7078"/>
                  <a:pt x="6090" y="6785"/>
                  <a:pt x="5994" y="6185"/>
                </a:cubicBezTo>
                <a:cubicBezTo>
                  <a:pt x="5852" y="5287"/>
                  <a:pt x="5532" y="4829"/>
                  <a:pt x="5151" y="4920"/>
                </a:cubicBezTo>
                <a:close/>
                <a:moveTo>
                  <a:pt x="1499" y="4954"/>
                </a:moveTo>
                <a:cubicBezTo>
                  <a:pt x="1272" y="4927"/>
                  <a:pt x="1036" y="5231"/>
                  <a:pt x="891" y="5886"/>
                </a:cubicBezTo>
                <a:cubicBezTo>
                  <a:pt x="808" y="6261"/>
                  <a:pt x="696" y="6222"/>
                  <a:pt x="746" y="5836"/>
                </a:cubicBezTo>
                <a:cubicBezTo>
                  <a:pt x="797" y="5435"/>
                  <a:pt x="669" y="5100"/>
                  <a:pt x="468" y="5103"/>
                </a:cubicBezTo>
                <a:cubicBezTo>
                  <a:pt x="357" y="5104"/>
                  <a:pt x="247" y="5176"/>
                  <a:pt x="222" y="5253"/>
                </a:cubicBezTo>
                <a:cubicBezTo>
                  <a:pt x="194" y="5340"/>
                  <a:pt x="154" y="6997"/>
                  <a:pt x="114" y="9664"/>
                </a:cubicBezTo>
                <a:cubicBezTo>
                  <a:pt x="78" y="12007"/>
                  <a:pt x="38" y="14525"/>
                  <a:pt x="24" y="15273"/>
                </a:cubicBezTo>
                <a:lnTo>
                  <a:pt x="0" y="16638"/>
                </a:lnTo>
                <a:lnTo>
                  <a:pt x="153" y="16705"/>
                </a:lnTo>
                <a:cubicBezTo>
                  <a:pt x="288" y="16761"/>
                  <a:pt x="605" y="16653"/>
                  <a:pt x="631" y="16555"/>
                </a:cubicBezTo>
                <a:cubicBezTo>
                  <a:pt x="650" y="16484"/>
                  <a:pt x="760" y="11105"/>
                  <a:pt x="760" y="10230"/>
                </a:cubicBezTo>
                <a:cubicBezTo>
                  <a:pt x="760" y="9394"/>
                  <a:pt x="776" y="9247"/>
                  <a:pt x="957" y="8432"/>
                </a:cubicBezTo>
                <a:cubicBezTo>
                  <a:pt x="1181" y="7427"/>
                  <a:pt x="1292" y="7350"/>
                  <a:pt x="1429" y="8050"/>
                </a:cubicBezTo>
                <a:cubicBezTo>
                  <a:pt x="1513" y="8479"/>
                  <a:pt x="1523" y="8675"/>
                  <a:pt x="1516" y="10080"/>
                </a:cubicBezTo>
                <a:cubicBezTo>
                  <a:pt x="1512" y="10937"/>
                  <a:pt x="1494" y="12707"/>
                  <a:pt x="1474" y="14008"/>
                </a:cubicBezTo>
                <a:cubicBezTo>
                  <a:pt x="1453" y="15309"/>
                  <a:pt x="1450" y="16453"/>
                  <a:pt x="1467" y="16538"/>
                </a:cubicBezTo>
                <a:cubicBezTo>
                  <a:pt x="1510" y="16742"/>
                  <a:pt x="2021" y="16726"/>
                  <a:pt x="2064" y="16522"/>
                </a:cubicBezTo>
                <a:cubicBezTo>
                  <a:pt x="2082" y="16435"/>
                  <a:pt x="2127" y="14747"/>
                  <a:pt x="2158" y="12777"/>
                </a:cubicBezTo>
                <a:lnTo>
                  <a:pt x="2210" y="9198"/>
                </a:lnTo>
                <a:lnTo>
                  <a:pt x="2390" y="8382"/>
                </a:lnTo>
                <a:cubicBezTo>
                  <a:pt x="2577" y="7535"/>
                  <a:pt x="2700" y="7379"/>
                  <a:pt x="2824" y="7816"/>
                </a:cubicBezTo>
                <a:cubicBezTo>
                  <a:pt x="2941" y="8226"/>
                  <a:pt x="2960" y="9265"/>
                  <a:pt x="2910" y="12793"/>
                </a:cubicBezTo>
                <a:cubicBezTo>
                  <a:pt x="2883" y="14655"/>
                  <a:pt x="2874" y="16275"/>
                  <a:pt x="2883" y="16405"/>
                </a:cubicBezTo>
                <a:cubicBezTo>
                  <a:pt x="2893" y="16535"/>
                  <a:pt x="2963" y="16662"/>
                  <a:pt x="3042" y="16672"/>
                </a:cubicBezTo>
                <a:cubicBezTo>
                  <a:pt x="3201" y="16692"/>
                  <a:pt x="3496" y="16640"/>
                  <a:pt x="3507" y="16588"/>
                </a:cubicBezTo>
                <a:cubicBezTo>
                  <a:pt x="3511" y="16570"/>
                  <a:pt x="3541" y="14762"/>
                  <a:pt x="3573" y="12577"/>
                </a:cubicBezTo>
                <a:cubicBezTo>
                  <a:pt x="3653" y="7057"/>
                  <a:pt x="3613" y="6024"/>
                  <a:pt x="3275" y="5286"/>
                </a:cubicBezTo>
                <a:cubicBezTo>
                  <a:pt x="2973" y="4628"/>
                  <a:pt x="2616" y="4873"/>
                  <a:pt x="2321" y="5952"/>
                </a:cubicBezTo>
                <a:lnTo>
                  <a:pt x="2147" y="6601"/>
                </a:lnTo>
                <a:lnTo>
                  <a:pt x="2057" y="6035"/>
                </a:lnTo>
                <a:cubicBezTo>
                  <a:pt x="1945" y="5349"/>
                  <a:pt x="1725" y="4982"/>
                  <a:pt x="1499" y="4954"/>
                </a:cubicBezTo>
                <a:close/>
                <a:moveTo>
                  <a:pt x="9921" y="4970"/>
                </a:moveTo>
                <a:cubicBezTo>
                  <a:pt x="9657" y="4856"/>
                  <a:pt x="9455" y="5103"/>
                  <a:pt x="9234" y="5786"/>
                </a:cubicBezTo>
                <a:cubicBezTo>
                  <a:pt x="9083" y="6252"/>
                  <a:pt x="9043" y="6221"/>
                  <a:pt x="9043" y="5653"/>
                </a:cubicBezTo>
                <a:cubicBezTo>
                  <a:pt x="9043" y="5221"/>
                  <a:pt x="8901" y="5025"/>
                  <a:pt x="8665" y="5153"/>
                </a:cubicBezTo>
                <a:cubicBezTo>
                  <a:pt x="8568" y="5205"/>
                  <a:pt x="8478" y="5281"/>
                  <a:pt x="8471" y="5320"/>
                </a:cubicBezTo>
                <a:cubicBezTo>
                  <a:pt x="8461" y="5380"/>
                  <a:pt x="8345" y="13226"/>
                  <a:pt x="8270" y="18852"/>
                </a:cubicBezTo>
                <a:lnTo>
                  <a:pt x="8245" y="20799"/>
                </a:lnTo>
                <a:lnTo>
                  <a:pt x="8356" y="20866"/>
                </a:lnTo>
                <a:cubicBezTo>
                  <a:pt x="8466" y="20950"/>
                  <a:pt x="8840" y="20834"/>
                  <a:pt x="8887" y="20700"/>
                </a:cubicBezTo>
                <a:cubicBezTo>
                  <a:pt x="8900" y="20664"/>
                  <a:pt x="8924" y="19638"/>
                  <a:pt x="8939" y="18419"/>
                </a:cubicBezTo>
                <a:cubicBezTo>
                  <a:pt x="8955" y="17199"/>
                  <a:pt x="8979" y="16143"/>
                  <a:pt x="8991" y="16056"/>
                </a:cubicBezTo>
                <a:cubicBezTo>
                  <a:pt x="9002" y="15968"/>
                  <a:pt x="9058" y="16056"/>
                  <a:pt x="9116" y="16255"/>
                </a:cubicBezTo>
                <a:cubicBezTo>
                  <a:pt x="9285" y="16834"/>
                  <a:pt x="9495" y="17045"/>
                  <a:pt x="9737" y="16855"/>
                </a:cubicBezTo>
                <a:cubicBezTo>
                  <a:pt x="10093" y="16576"/>
                  <a:pt x="10335" y="15620"/>
                  <a:pt x="10462" y="14008"/>
                </a:cubicBezTo>
                <a:cubicBezTo>
                  <a:pt x="10491" y="13643"/>
                  <a:pt x="10531" y="13258"/>
                  <a:pt x="10549" y="13143"/>
                </a:cubicBezTo>
                <a:cubicBezTo>
                  <a:pt x="10567" y="13028"/>
                  <a:pt x="10601" y="12236"/>
                  <a:pt x="10625" y="11395"/>
                </a:cubicBezTo>
                <a:cubicBezTo>
                  <a:pt x="10681" y="9385"/>
                  <a:pt x="10628" y="7679"/>
                  <a:pt x="10476" y="6601"/>
                </a:cubicBezTo>
                <a:cubicBezTo>
                  <a:pt x="10313" y="5449"/>
                  <a:pt x="10192" y="5089"/>
                  <a:pt x="9921" y="4970"/>
                </a:cubicBezTo>
                <a:close/>
                <a:moveTo>
                  <a:pt x="18457" y="5120"/>
                </a:moveTo>
                <a:cubicBezTo>
                  <a:pt x="18337" y="5135"/>
                  <a:pt x="18218" y="5220"/>
                  <a:pt x="18183" y="5353"/>
                </a:cubicBezTo>
                <a:cubicBezTo>
                  <a:pt x="18130" y="5546"/>
                  <a:pt x="18106" y="6389"/>
                  <a:pt x="18055" y="10030"/>
                </a:cubicBezTo>
                <a:cubicBezTo>
                  <a:pt x="18021" y="12477"/>
                  <a:pt x="17992" y="14950"/>
                  <a:pt x="17986" y="15523"/>
                </a:cubicBezTo>
                <a:lnTo>
                  <a:pt x="17975" y="16555"/>
                </a:lnTo>
                <a:lnTo>
                  <a:pt x="18114" y="16672"/>
                </a:lnTo>
                <a:cubicBezTo>
                  <a:pt x="18269" y="16790"/>
                  <a:pt x="18554" y="16683"/>
                  <a:pt x="18600" y="16488"/>
                </a:cubicBezTo>
                <a:cubicBezTo>
                  <a:pt x="18616" y="16417"/>
                  <a:pt x="18662" y="13883"/>
                  <a:pt x="18707" y="10879"/>
                </a:cubicBezTo>
                <a:cubicBezTo>
                  <a:pt x="18774" y="6397"/>
                  <a:pt x="18781" y="5399"/>
                  <a:pt x="18738" y="5270"/>
                </a:cubicBezTo>
                <a:cubicBezTo>
                  <a:pt x="18698" y="5147"/>
                  <a:pt x="18576" y="5104"/>
                  <a:pt x="18457" y="5120"/>
                </a:cubicBezTo>
                <a:close/>
              </a:path>
            </a:pathLst>
          </a:custGeom>
          <a:ln w="12700" cap="flat">
            <a:noFill/>
            <a:miter lim="400000"/>
          </a:ln>
          <a:effectLst/>
        </p:spPr>
      </p:pic>
      <p:pic>
        <p:nvPicPr>
          <p:cNvPr id="36" name="그림 35">
            <a:extLst>
              <a:ext uri="{FF2B5EF4-FFF2-40B4-BE49-F238E27FC236}">
                <a16:creationId xmlns:a16="http://schemas.microsoft.com/office/drawing/2014/main" id="{C1C42178-53FE-E240-A97D-1A2D16B864A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81120" y="4079995"/>
            <a:ext cx="2282927" cy="1175188"/>
          </a:xfrm>
          <a:prstGeom prst="rect">
            <a:avLst/>
          </a:prstGeom>
        </p:spPr>
      </p:pic>
      <p:sp>
        <p:nvSpPr>
          <p:cNvPr id="39" name="타원 38">
            <a:extLst>
              <a:ext uri="{FF2B5EF4-FFF2-40B4-BE49-F238E27FC236}">
                <a16:creationId xmlns:a16="http://schemas.microsoft.com/office/drawing/2014/main" id="{5E19F14F-B6C4-1448-AA56-2EFC81FAF867}"/>
              </a:ext>
            </a:extLst>
          </p:cNvPr>
          <p:cNvSpPr/>
          <p:nvPr/>
        </p:nvSpPr>
        <p:spPr>
          <a:xfrm>
            <a:off x="5826157" y="5581250"/>
            <a:ext cx="470304" cy="517334"/>
          </a:xfrm>
          <a:prstGeom prst="ellipse">
            <a:avLst/>
          </a:prstGeom>
          <a:solidFill>
            <a:srgbClr val="FBFBFB"/>
          </a:solidFill>
          <a:ln w="1016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42" name="그룹 41">
            <a:extLst>
              <a:ext uri="{FF2B5EF4-FFF2-40B4-BE49-F238E27FC236}">
                <a16:creationId xmlns:a16="http://schemas.microsoft.com/office/drawing/2014/main" id="{A5B179D4-5645-5542-9AF4-D8736DC80025}"/>
              </a:ext>
            </a:extLst>
          </p:cNvPr>
          <p:cNvGrpSpPr/>
          <p:nvPr/>
        </p:nvGrpSpPr>
        <p:grpSpPr>
          <a:xfrm>
            <a:off x="6414843" y="4467535"/>
            <a:ext cx="1005155" cy="673433"/>
            <a:chOff x="2263852" y="2348538"/>
            <a:chExt cx="1005155" cy="612212"/>
          </a:xfrm>
        </p:grpSpPr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61C70580-1E46-5745-8C2E-B5DF4E2B35E4}"/>
                </a:ext>
              </a:extLst>
            </p:cNvPr>
            <p:cNvSpPr txBox="1"/>
            <p:nvPr/>
          </p:nvSpPr>
          <p:spPr>
            <a:xfrm>
              <a:off x="2263852" y="2348538"/>
              <a:ext cx="697627" cy="36373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000" b="1" dirty="0">
                  <a:solidFill>
                    <a:schemeClr val="accent4"/>
                  </a:solidFill>
                </a:rPr>
                <a:t>저장</a:t>
              </a:r>
            </a:p>
          </p:txBody>
        </p:sp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04E58095-F4C2-FA43-90D3-7DC523184FA3}"/>
                </a:ext>
              </a:extLst>
            </p:cNvPr>
            <p:cNvSpPr txBox="1"/>
            <p:nvPr/>
          </p:nvSpPr>
          <p:spPr>
            <a:xfrm>
              <a:off x="2289252" y="2624994"/>
              <a:ext cx="979755" cy="33575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b="1" dirty="0">
                  <a:solidFill>
                    <a:schemeClr val="accent4"/>
                  </a:solidFill>
                </a:rPr>
                <a:t>MySQL</a:t>
              </a:r>
              <a:endParaRPr lang="ko-KR" altLang="en-US" b="1" dirty="0">
                <a:solidFill>
                  <a:schemeClr val="accent4"/>
                </a:solidFill>
              </a:endParaRPr>
            </a:p>
          </p:txBody>
        </p:sp>
      </p:grpSp>
      <p:grpSp>
        <p:nvGrpSpPr>
          <p:cNvPr id="48" name="그룹 47">
            <a:extLst>
              <a:ext uri="{FF2B5EF4-FFF2-40B4-BE49-F238E27FC236}">
                <a16:creationId xmlns:a16="http://schemas.microsoft.com/office/drawing/2014/main" id="{C3439432-247A-3E45-8837-BC177FA6F872}"/>
              </a:ext>
            </a:extLst>
          </p:cNvPr>
          <p:cNvGrpSpPr/>
          <p:nvPr/>
        </p:nvGrpSpPr>
        <p:grpSpPr>
          <a:xfrm>
            <a:off x="3760880" y="1472841"/>
            <a:ext cx="1854476" cy="4764226"/>
            <a:chOff x="3708359" y="-1370366"/>
            <a:chExt cx="1854476" cy="4331116"/>
          </a:xfrm>
        </p:grpSpPr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AFF9F20B-2707-8F4D-8A6F-85B9AD163D54}"/>
                </a:ext>
              </a:extLst>
            </p:cNvPr>
            <p:cNvSpPr txBox="1"/>
            <p:nvPr/>
          </p:nvSpPr>
          <p:spPr>
            <a:xfrm>
              <a:off x="4606978" y="2348538"/>
              <a:ext cx="954107" cy="36373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ko-KR" altLang="en-US" sz="2000" b="1" dirty="0">
                  <a:solidFill>
                    <a:schemeClr val="accent4"/>
                  </a:solidFill>
                </a:rPr>
                <a:t>시각화</a:t>
              </a:r>
            </a:p>
          </p:txBody>
        </p:sp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id="{791549E6-B683-0944-8611-71F7FB7B3A2B}"/>
                </a:ext>
              </a:extLst>
            </p:cNvPr>
            <p:cNvSpPr txBox="1"/>
            <p:nvPr/>
          </p:nvSpPr>
          <p:spPr>
            <a:xfrm>
              <a:off x="4251176" y="2624994"/>
              <a:ext cx="1287532" cy="33575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b="1" dirty="0">
                  <a:solidFill>
                    <a:schemeClr val="accent4"/>
                  </a:solidFill>
                </a:rPr>
                <a:t>matplotlib</a:t>
              </a:r>
              <a:endParaRPr lang="ko-KR" altLang="en-US" b="1" dirty="0">
                <a:solidFill>
                  <a:schemeClr val="accent4"/>
                </a:solidFill>
              </a:endParaRPr>
            </a:p>
          </p:txBody>
        </p:sp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F6700338-7AC2-A840-907A-83F98FCFBB92}"/>
                </a:ext>
              </a:extLst>
            </p:cNvPr>
            <p:cNvSpPr txBox="1"/>
            <p:nvPr/>
          </p:nvSpPr>
          <p:spPr>
            <a:xfrm>
              <a:off x="4863458" y="472033"/>
              <a:ext cx="697627" cy="36373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ko-KR" altLang="en-US" sz="2000" b="1" dirty="0">
                  <a:solidFill>
                    <a:schemeClr val="accent4"/>
                  </a:solidFill>
                </a:rPr>
                <a:t>처리</a:t>
              </a:r>
            </a:p>
          </p:txBody>
        </p:sp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4B0F1778-69EA-0A42-8358-9C3BCF9985DD}"/>
                </a:ext>
              </a:extLst>
            </p:cNvPr>
            <p:cNvSpPr txBox="1"/>
            <p:nvPr/>
          </p:nvSpPr>
          <p:spPr>
            <a:xfrm>
              <a:off x="3708359" y="748489"/>
              <a:ext cx="1847493" cy="33575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b="1" dirty="0">
                  <a:solidFill>
                    <a:schemeClr val="accent4"/>
                  </a:solidFill>
                </a:rPr>
                <a:t>APACHE Spark</a:t>
              </a:r>
              <a:endParaRPr lang="ko-KR" altLang="en-US" b="1" dirty="0">
                <a:solidFill>
                  <a:schemeClr val="accent4"/>
                </a:solidFill>
              </a:endParaRPr>
            </a:p>
          </p:txBody>
        </p:sp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E3EE9778-63C4-4946-A201-0EF1A0D69AAA}"/>
                </a:ext>
              </a:extLst>
            </p:cNvPr>
            <p:cNvSpPr txBox="1"/>
            <p:nvPr/>
          </p:nvSpPr>
          <p:spPr>
            <a:xfrm>
              <a:off x="4863458" y="-1370366"/>
              <a:ext cx="697627" cy="36373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ko-KR" altLang="en-US" sz="2000" b="1" dirty="0">
                  <a:solidFill>
                    <a:schemeClr val="accent4"/>
                  </a:solidFill>
                </a:rPr>
                <a:t>수집</a:t>
              </a:r>
            </a:p>
          </p:txBody>
        </p:sp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0EACEF59-5A8F-4248-B389-2AB92DCD8BB0}"/>
                </a:ext>
              </a:extLst>
            </p:cNvPr>
            <p:cNvSpPr txBox="1"/>
            <p:nvPr/>
          </p:nvSpPr>
          <p:spPr>
            <a:xfrm>
              <a:off x="3736694" y="-1093910"/>
              <a:ext cx="1826141" cy="83939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US" altLang="ko-KR" b="1" dirty="0">
                  <a:solidFill>
                    <a:schemeClr val="accent4"/>
                  </a:solidFill>
                </a:rPr>
                <a:t>Selenium</a:t>
              </a:r>
            </a:p>
            <a:p>
              <a:pPr algn="r"/>
              <a:r>
                <a:rPr lang="en-US" altLang="ko-KR" b="1" dirty="0" err="1">
                  <a:solidFill>
                    <a:schemeClr val="accent4"/>
                  </a:solidFill>
                </a:rPr>
                <a:t>Alpha_vantage</a:t>
              </a:r>
              <a:endParaRPr lang="en-US" altLang="ko-KR" b="1" dirty="0">
                <a:solidFill>
                  <a:schemeClr val="accent4"/>
                </a:solidFill>
              </a:endParaRPr>
            </a:p>
            <a:p>
              <a:pPr algn="r"/>
              <a:r>
                <a:rPr lang="en-US" altLang="ko-KR" b="1" dirty="0" err="1">
                  <a:solidFill>
                    <a:schemeClr val="accent4"/>
                  </a:solidFill>
                </a:rPr>
                <a:t>quandl</a:t>
              </a:r>
              <a:r>
                <a:rPr lang="en-US" altLang="ko-KR" b="1" dirty="0">
                  <a:solidFill>
                    <a:schemeClr val="accent4"/>
                  </a:solidFill>
                </a:rPr>
                <a:t> , yahoo</a:t>
              </a:r>
            </a:p>
          </p:txBody>
        </p:sp>
      </p:grpSp>
      <p:pic>
        <p:nvPicPr>
          <p:cNvPr id="7" name="그림 6">
            <a:extLst>
              <a:ext uri="{FF2B5EF4-FFF2-40B4-BE49-F238E27FC236}">
                <a16:creationId xmlns:a16="http://schemas.microsoft.com/office/drawing/2014/main" id="{207CBA42-7F37-8340-8487-11A12446EDD1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3142" r="70292" b="32780"/>
          <a:stretch/>
        </p:blipFill>
        <p:spPr>
          <a:xfrm>
            <a:off x="1878396" y="1729568"/>
            <a:ext cx="490972" cy="563190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0A51C71E-59DB-744D-89F4-3CDF8529B4A0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83805" y="1776942"/>
            <a:ext cx="470304" cy="470304"/>
          </a:xfrm>
          <a:prstGeom prst="rect">
            <a:avLst/>
          </a:prstGeom>
        </p:spPr>
      </p:pic>
      <p:sp>
        <p:nvSpPr>
          <p:cNvPr id="12" name="직사각형 11">
            <a:extLst>
              <a:ext uri="{FF2B5EF4-FFF2-40B4-BE49-F238E27FC236}">
                <a16:creationId xmlns:a16="http://schemas.microsoft.com/office/drawing/2014/main" id="{5C1F02C1-F23B-7841-B39C-E739F41FCA1D}"/>
              </a:ext>
            </a:extLst>
          </p:cNvPr>
          <p:cNvSpPr/>
          <p:nvPr/>
        </p:nvSpPr>
        <p:spPr>
          <a:xfrm>
            <a:off x="981044" y="5470635"/>
            <a:ext cx="4569792" cy="986217"/>
          </a:xfrm>
          <a:prstGeom prst="rect">
            <a:avLst/>
          </a:prstGeom>
          <a:noFill/>
          <a:ln w="31750">
            <a:solidFill>
              <a:srgbClr val="74AA9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271226829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그룹 2"/>
          <p:cNvGrpSpPr/>
          <p:nvPr/>
        </p:nvGrpSpPr>
        <p:grpSpPr>
          <a:xfrm>
            <a:off x="8117036" y="513343"/>
            <a:ext cx="3656577" cy="3695738"/>
            <a:chOff x="8307536" y="513343"/>
            <a:chExt cx="3656577" cy="3695738"/>
          </a:xfrm>
        </p:grpSpPr>
        <p:sp>
          <p:nvSpPr>
            <p:cNvPr id="8" name="이등변 삼각형 7"/>
            <p:cNvSpPr/>
            <p:nvPr/>
          </p:nvSpPr>
          <p:spPr>
            <a:xfrm rot="5400000">
              <a:off x="10712131" y="832233"/>
              <a:ext cx="1344721" cy="1159242"/>
            </a:xfrm>
            <a:prstGeom prst="triangle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" name="이등변 삼각형 8"/>
            <p:cNvSpPr/>
            <p:nvPr/>
          </p:nvSpPr>
          <p:spPr>
            <a:xfrm rot="16200000" flipH="1">
              <a:off x="9326503" y="606083"/>
              <a:ext cx="1344721" cy="1159242"/>
            </a:xfrm>
            <a:prstGeom prst="triangl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" name="이등변 삼각형 9"/>
            <p:cNvSpPr/>
            <p:nvPr/>
          </p:nvSpPr>
          <p:spPr>
            <a:xfrm rot="5400000">
              <a:off x="9574196" y="1657339"/>
              <a:ext cx="1344721" cy="1159242"/>
            </a:xfrm>
            <a:prstGeom prst="triangle">
              <a:avLst/>
            </a:prstGeom>
            <a:solidFill>
              <a:schemeClr val="accent3"/>
            </a:solidFill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" name="이등변 삼각형 11"/>
            <p:cNvSpPr/>
            <p:nvPr/>
          </p:nvSpPr>
          <p:spPr>
            <a:xfrm rot="16200000">
              <a:off x="9812602" y="2403102"/>
              <a:ext cx="1344720" cy="1159242"/>
            </a:xfrm>
            <a:prstGeom prst="triangle">
              <a:avLst/>
            </a:prstGeom>
            <a:solidFill>
              <a:schemeClr val="bg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" name="이등변 삼각형 12"/>
            <p:cNvSpPr/>
            <p:nvPr/>
          </p:nvSpPr>
          <p:spPr>
            <a:xfrm rot="5400000" flipH="1">
              <a:off x="9232981" y="2957100"/>
              <a:ext cx="1344720" cy="1159242"/>
            </a:xfrm>
            <a:prstGeom prst="triangl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" name="이등변 삼각형 13"/>
            <p:cNvSpPr/>
            <p:nvPr/>
          </p:nvSpPr>
          <p:spPr>
            <a:xfrm rot="16200000">
              <a:off x="8214797" y="1555441"/>
              <a:ext cx="1344720" cy="1159242"/>
            </a:xfrm>
            <a:prstGeom prst="triangle">
              <a:avLst/>
            </a:prstGeom>
            <a:solidFill>
              <a:schemeClr val="accent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2" name="그룹 1"/>
          <p:cNvGrpSpPr/>
          <p:nvPr/>
        </p:nvGrpSpPr>
        <p:grpSpPr>
          <a:xfrm>
            <a:off x="583464" y="3541759"/>
            <a:ext cx="4314899" cy="769441"/>
            <a:chOff x="510077" y="2691080"/>
            <a:chExt cx="4314899" cy="769441"/>
          </a:xfrm>
        </p:grpSpPr>
        <p:sp>
          <p:nvSpPr>
            <p:cNvPr id="18" name="TextBox 17"/>
            <p:cNvSpPr txBox="1"/>
            <p:nvPr/>
          </p:nvSpPr>
          <p:spPr>
            <a:xfrm>
              <a:off x="510077" y="2691080"/>
              <a:ext cx="3592650" cy="76944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4400" b="1" spc="-150" dirty="0">
                  <a:solidFill>
                    <a:schemeClr val="bg1">
                      <a:alpha val="70000"/>
                    </a:schemeClr>
                  </a:solidFill>
                  <a:latin typeface="+mj-lt"/>
                  <a:ea typeface="THE명품고딕L" panose="02020603020101020101" pitchFamily="18" charset="-127"/>
                </a:rPr>
                <a:t>데이터 시각화</a:t>
              </a:r>
            </a:p>
          </p:txBody>
        </p:sp>
        <p:sp>
          <p:nvSpPr>
            <p:cNvPr id="21" name="TextBox 20"/>
            <p:cNvSpPr txBox="1"/>
            <p:nvPr/>
          </p:nvSpPr>
          <p:spPr>
            <a:xfrm>
              <a:off x="1232326" y="2691080"/>
              <a:ext cx="3592650" cy="76944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4400" b="1" spc="-150" dirty="0">
                  <a:solidFill>
                    <a:schemeClr val="tx1">
                      <a:lumMod val="20000"/>
                      <a:lumOff val="80000"/>
                      <a:alpha val="10000"/>
                    </a:schemeClr>
                  </a:solidFill>
                  <a:latin typeface="+mj-lt"/>
                  <a:ea typeface="THE명품고딕L" panose="02020603020101020101" pitchFamily="18" charset="-127"/>
                </a:rPr>
                <a:t>데이터 시각화</a:t>
              </a:r>
              <a:endParaRPr lang="en-US" altLang="ko-KR" sz="4400" b="1" spc="-150" dirty="0">
                <a:solidFill>
                  <a:schemeClr val="tx1">
                    <a:lumMod val="20000"/>
                    <a:lumOff val="80000"/>
                    <a:alpha val="10000"/>
                  </a:schemeClr>
                </a:solidFill>
                <a:latin typeface="+mj-lt"/>
                <a:ea typeface="THE명품고딕L" panose="02020603020101020101" pitchFamily="18" charset="-127"/>
              </a:endParaRPr>
            </a:p>
          </p:txBody>
        </p:sp>
      </p:grpSp>
      <p:sp>
        <p:nvSpPr>
          <p:cNvPr id="11" name="TextBox 10"/>
          <p:cNvSpPr txBox="1"/>
          <p:nvPr/>
        </p:nvSpPr>
        <p:spPr>
          <a:xfrm>
            <a:off x="527769" y="2211262"/>
            <a:ext cx="3103735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8000" b="1" spc="-150" dirty="0">
                <a:solidFill>
                  <a:schemeClr val="accent2">
                    <a:lumMod val="60000"/>
                    <a:lumOff val="40000"/>
                    <a:alpha val="70000"/>
                  </a:schemeClr>
                </a:solidFill>
                <a:latin typeface="+mj-lt"/>
                <a:ea typeface="THE명품고딕L" panose="02020603020101020101" pitchFamily="18" charset="-127"/>
              </a:rPr>
              <a:t>Part 4.</a:t>
            </a:r>
            <a:endParaRPr lang="ko-KR" altLang="en-US" sz="8000" b="1" spc="-150" dirty="0">
              <a:solidFill>
                <a:schemeClr val="accent2">
                  <a:lumMod val="60000"/>
                  <a:lumOff val="40000"/>
                  <a:alpha val="70000"/>
                </a:schemeClr>
              </a:solidFill>
              <a:latin typeface="+mj-lt"/>
              <a:ea typeface="THE명품고딕L" panose="02020603020101020101" pitchFamily="18" charset="-127"/>
            </a:endParaRPr>
          </a:p>
        </p:txBody>
      </p:sp>
      <p:cxnSp>
        <p:nvCxnSpPr>
          <p:cNvPr id="5" name="직선 연결선 4"/>
          <p:cNvCxnSpPr/>
          <p:nvPr/>
        </p:nvCxnSpPr>
        <p:spPr>
          <a:xfrm>
            <a:off x="635000" y="3429236"/>
            <a:ext cx="5080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9715499" y="6505575"/>
            <a:ext cx="2406429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800" dirty="0">
                <a:solidFill>
                  <a:schemeClr val="bg1"/>
                </a:solidFill>
                <a:latin typeface="+mn-ea"/>
              </a:rPr>
              <a:t>Copyrightⓒ. Saebyeol Yu. All Rights Reserved.</a:t>
            </a:r>
            <a:endParaRPr lang="ko-KR" altLang="en-US" sz="800" dirty="0">
              <a:solidFill>
                <a:schemeClr val="bg1"/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678247693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FBF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80E92EBE-2EB8-E441-9AFE-CEC8818E2F0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36850" y="1104900"/>
            <a:ext cx="6718300" cy="4648200"/>
          </a:xfrm>
          <a:prstGeom prst="rect">
            <a:avLst/>
          </a:prstGeom>
        </p:spPr>
      </p:pic>
      <p:cxnSp>
        <p:nvCxnSpPr>
          <p:cNvPr id="39" name="직선 연결선 22">
            <a:extLst>
              <a:ext uri="{FF2B5EF4-FFF2-40B4-BE49-F238E27FC236}">
                <a16:creationId xmlns:a16="http://schemas.microsoft.com/office/drawing/2014/main" id="{8EDBE98C-385F-A340-9945-45F1D0BCEFE9}"/>
              </a:ext>
            </a:extLst>
          </p:cNvPr>
          <p:cNvCxnSpPr/>
          <p:nvPr/>
        </p:nvCxnSpPr>
        <p:spPr>
          <a:xfrm>
            <a:off x="139700" y="491296"/>
            <a:ext cx="1993900" cy="0"/>
          </a:xfrm>
          <a:prstGeom prst="line">
            <a:avLst/>
          </a:prstGeom>
          <a:ln w="12700">
            <a:solidFill>
              <a:srgbClr val="B5DAD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>
            <a:extLst>
              <a:ext uri="{FF2B5EF4-FFF2-40B4-BE49-F238E27FC236}">
                <a16:creationId xmlns:a16="http://schemas.microsoft.com/office/drawing/2014/main" id="{D9670630-7CB5-4940-8598-3ED41BBFB88D}"/>
              </a:ext>
            </a:extLst>
          </p:cNvPr>
          <p:cNvSpPr txBox="1"/>
          <p:nvPr/>
        </p:nvSpPr>
        <p:spPr>
          <a:xfrm>
            <a:off x="886674" y="588588"/>
            <a:ext cx="2608406" cy="36933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rgbClr val="74AA9E"/>
                </a:solidFill>
              </a:rPr>
              <a:t>Entity Relation Diagram</a:t>
            </a:r>
            <a:endParaRPr lang="ko-KR" altLang="en-US" dirty="0">
              <a:solidFill>
                <a:srgbClr val="74AA9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33606509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9" name="직선 연결선 22">
            <a:extLst>
              <a:ext uri="{FF2B5EF4-FFF2-40B4-BE49-F238E27FC236}">
                <a16:creationId xmlns:a16="http://schemas.microsoft.com/office/drawing/2014/main" id="{8EDBE98C-385F-A340-9945-45F1D0BCEFE9}"/>
              </a:ext>
            </a:extLst>
          </p:cNvPr>
          <p:cNvCxnSpPr/>
          <p:nvPr/>
        </p:nvCxnSpPr>
        <p:spPr>
          <a:xfrm>
            <a:off x="139700" y="491296"/>
            <a:ext cx="1993900" cy="0"/>
          </a:xfrm>
          <a:prstGeom prst="line">
            <a:avLst/>
          </a:prstGeom>
          <a:ln w="12700">
            <a:solidFill>
              <a:srgbClr val="B5DAD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>
            <a:extLst>
              <a:ext uri="{FF2B5EF4-FFF2-40B4-BE49-F238E27FC236}">
                <a16:creationId xmlns:a16="http://schemas.microsoft.com/office/drawing/2014/main" id="{D9670630-7CB5-4940-8598-3ED41BBFB88D}"/>
              </a:ext>
            </a:extLst>
          </p:cNvPr>
          <p:cNvSpPr txBox="1"/>
          <p:nvPr/>
        </p:nvSpPr>
        <p:spPr>
          <a:xfrm>
            <a:off x="886674" y="588588"/>
            <a:ext cx="2069797" cy="36933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rgbClr val="74AA9E"/>
                </a:solidFill>
              </a:rPr>
              <a:t>시각화 </a:t>
            </a:r>
            <a:r>
              <a:rPr lang="en-US" altLang="ko-KR" dirty="0">
                <a:solidFill>
                  <a:srgbClr val="74AA9E"/>
                </a:solidFill>
              </a:rPr>
              <a:t>–</a:t>
            </a:r>
            <a:r>
              <a:rPr lang="ko-KR" altLang="en-US" dirty="0">
                <a:solidFill>
                  <a:srgbClr val="74AA9E"/>
                </a:solidFill>
              </a:rPr>
              <a:t> </a:t>
            </a:r>
            <a:r>
              <a:rPr lang="en-US" altLang="ko-KR" dirty="0">
                <a:solidFill>
                  <a:srgbClr val="74AA9E"/>
                </a:solidFill>
              </a:rPr>
              <a:t>Microsoft</a:t>
            </a:r>
            <a:endParaRPr lang="ko-KR" altLang="en-US" dirty="0">
              <a:solidFill>
                <a:srgbClr val="74AA9E"/>
              </a:solidFill>
            </a:endParaRPr>
          </a:p>
        </p:txBody>
      </p:sp>
      <p:pic>
        <p:nvPicPr>
          <p:cNvPr id="1032" name="Picture 8">
            <a:extLst>
              <a:ext uri="{FF2B5EF4-FFF2-40B4-BE49-F238E27FC236}">
                <a16:creationId xmlns:a16="http://schemas.microsoft.com/office/drawing/2014/main" id="{D7294B4A-D89A-B743-B7FB-25BDF521EAF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08031" y="994279"/>
            <a:ext cx="5114350" cy="31296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3" name="Picture 9">
            <a:extLst>
              <a:ext uri="{FF2B5EF4-FFF2-40B4-BE49-F238E27FC236}">
                <a16:creationId xmlns:a16="http://schemas.microsoft.com/office/drawing/2014/main" id="{5B8C1998-4B36-D24F-A56E-74A27B153D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9619" y="1064862"/>
            <a:ext cx="5114350" cy="3127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>
            <a:extLst>
              <a:ext uri="{FF2B5EF4-FFF2-40B4-BE49-F238E27FC236}">
                <a16:creationId xmlns:a16="http://schemas.microsoft.com/office/drawing/2014/main" id="{D80C4B17-3482-D147-AA26-1A80155940E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63696" y="4229488"/>
            <a:ext cx="3844744" cy="22820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5" name="Picture 11">
            <a:extLst>
              <a:ext uri="{FF2B5EF4-FFF2-40B4-BE49-F238E27FC236}">
                <a16:creationId xmlns:a16="http://schemas.microsoft.com/office/drawing/2014/main" id="{01BB333C-53E9-B145-907A-0A7B553A249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1228" y="4229488"/>
            <a:ext cx="3844744" cy="228940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6" name="Picture 12">
            <a:extLst>
              <a:ext uri="{FF2B5EF4-FFF2-40B4-BE49-F238E27FC236}">
                <a16:creationId xmlns:a16="http://schemas.microsoft.com/office/drawing/2014/main" id="{36C62E22-78B1-F748-974E-E8B0ED042B3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87462" y="4229488"/>
            <a:ext cx="3844744" cy="22820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64705207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5">
            <a:extLst>
              <a:ext uri="{FF2B5EF4-FFF2-40B4-BE49-F238E27FC236}">
                <a16:creationId xmlns:a16="http://schemas.microsoft.com/office/drawing/2014/main" id="{D2BF3271-4D9E-574F-9B39-8D896806C61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63685" y="4229489"/>
            <a:ext cx="3814965" cy="22820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6">
            <a:extLst>
              <a:ext uri="{FF2B5EF4-FFF2-40B4-BE49-F238E27FC236}">
                <a16:creationId xmlns:a16="http://schemas.microsoft.com/office/drawing/2014/main" id="{3C81ACC8-120F-5249-9B2E-3353672C1A7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87456" y="4192162"/>
            <a:ext cx="3844745" cy="23267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39" name="직선 연결선 22">
            <a:extLst>
              <a:ext uri="{FF2B5EF4-FFF2-40B4-BE49-F238E27FC236}">
                <a16:creationId xmlns:a16="http://schemas.microsoft.com/office/drawing/2014/main" id="{8EDBE98C-385F-A340-9945-45F1D0BCEFE9}"/>
              </a:ext>
            </a:extLst>
          </p:cNvPr>
          <p:cNvCxnSpPr/>
          <p:nvPr/>
        </p:nvCxnSpPr>
        <p:spPr>
          <a:xfrm>
            <a:off x="139700" y="491296"/>
            <a:ext cx="1993900" cy="0"/>
          </a:xfrm>
          <a:prstGeom prst="line">
            <a:avLst/>
          </a:prstGeom>
          <a:ln w="12700">
            <a:solidFill>
              <a:srgbClr val="B5DAD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>
            <a:extLst>
              <a:ext uri="{FF2B5EF4-FFF2-40B4-BE49-F238E27FC236}">
                <a16:creationId xmlns:a16="http://schemas.microsoft.com/office/drawing/2014/main" id="{D9670630-7CB5-4940-8598-3ED41BBFB88D}"/>
              </a:ext>
            </a:extLst>
          </p:cNvPr>
          <p:cNvSpPr txBox="1"/>
          <p:nvPr/>
        </p:nvSpPr>
        <p:spPr>
          <a:xfrm>
            <a:off x="886674" y="588588"/>
            <a:ext cx="1668149" cy="36933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rgbClr val="74AA9E"/>
                </a:solidFill>
              </a:rPr>
              <a:t>시각화 </a:t>
            </a:r>
            <a:r>
              <a:rPr lang="en-US" altLang="ko-KR" dirty="0">
                <a:solidFill>
                  <a:srgbClr val="74AA9E"/>
                </a:solidFill>
              </a:rPr>
              <a:t>–</a:t>
            </a:r>
            <a:r>
              <a:rPr lang="ko-KR" altLang="en-US" dirty="0">
                <a:solidFill>
                  <a:srgbClr val="74AA9E"/>
                </a:solidFill>
              </a:rPr>
              <a:t> </a:t>
            </a:r>
            <a:r>
              <a:rPr lang="en-US" altLang="ko-KR" dirty="0">
                <a:solidFill>
                  <a:srgbClr val="74AA9E"/>
                </a:solidFill>
              </a:rPr>
              <a:t>Tesla</a:t>
            </a:r>
            <a:endParaRPr lang="ko-KR" altLang="en-US" dirty="0">
              <a:solidFill>
                <a:srgbClr val="74AA9E"/>
              </a:solidFill>
            </a:endParaRPr>
          </a:p>
        </p:txBody>
      </p:sp>
      <p:pic>
        <p:nvPicPr>
          <p:cNvPr id="1032" name="Picture 8">
            <a:extLst>
              <a:ext uri="{FF2B5EF4-FFF2-40B4-BE49-F238E27FC236}">
                <a16:creationId xmlns:a16="http://schemas.microsoft.com/office/drawing/2014/main" id="{D7294B4A-D89A-B743-B7FB-25BDF521EAF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08031" y="994279"/>
            <a:ext cx="5114350" cy="31296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3" name="Picture 9">
            <a:extLst>
              <a:ext uri="{FF2B5EF4-FFF2-40B4-BE49-F238E27FC236}">
                <a16:creationId xmlns:a16="http://schemas.microsoft.com/office/drawing/2014/main" id="{5B8C1998-4B36-D24F-A56E-74A27B153D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9619" y="1064862"/>
            <a:ext cx="5114350" cy="3127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5" name="Picture 11">
            <a:extLst>
              <a:ext uri="{FF2B5EF4-FFF2-40B4-BE49-F238E27FC236}">
                <a16:creationId xmlns:a16="http://schemas.microsoft.com/office/drawing/2014/main" id="{01BB333C-53E9-B145-907A-0A7B553A249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1228" y="4229488"/>
            <a:ext cx="3844744" cy="228940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3">
            <a:extLst>
              <a:ext uri="{FF2B5EF4-FFF2-40B4-BE49-F238E27FC236}">
                <a16:creationId xmlns:a16="http://schemas.microsoft.com/office/drawing/2014/main" id="{03380021-1677-234D-A1F5-3EF936FCBCE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9622" y="1043721"/>
            <a:ext cx="5114350" cy="31525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2">
            <a:extLst>
              <a:ext uri="{FF2B5EF4-FFF2-40B4-BE49-F238E27FC236}">
                <a16:creationId xmlns:a16="http://schemas.microsoft.com/office/drawing/2014/main" id="{E1478D20-B60C-E94C-9195-8707CF17705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76611" y="1008996"/>
            <a:ext cx="5194720" cy="31272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4">
            <a:extLst>
              <a:ext uri="{FF2B5EF4-FFF2-40B4-BE49-F238E27FC236}">
                <a16:creationId xmlns:a16="http://schemas.microsoft.com/office/drawing/2014/main" id="{3D399F69-C696-2241-9DDA-9E07FF17B72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3350" y="4123957"/>
            <a:ext cx="3842611" cy="23876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62204342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3">
            <a:extLst>
              <a:ext uri="{FF2B5EF4-FFF2-40B4-BE49-F238E27FC236}">
                <a16:creationId xmlns:a16="http://schemas.microsoft.com/office/drawing/2014/main" id="{7014DEA7-D8D7-4442-ABD7-231C1D39C49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4747" y="1151257"/>
            <a:ext cx="4935456" cy="29086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2">
            <a:extLst>
              <a:ext uri="{FF2B5EF4-FFF2-40B4-BE49-F238E27FC236}">
                <a16:creationId xmlns:a16="http://schemas.microsoft.com/office/drawing/2014/main" id="{9F2BD1A0-5BF7-9048-A840-8AA530946FD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08032" y="1063452"/>
            <a:ext cx="5097295" cy="3060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3" name="Picture 5">
            <a:extLst>
              <a:ext uri="{FF2B5EF4-FFF2-40B4-BE49-F238E27FC236}">
                <a16:creationId xmlns:a16="http://schemas.microsoft.com/office/drawing/2014/main" id="{820E7FB0-8FEE-C345-8D0A-415408F525E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1226" y="4229483"/>
            <a:ext cx="3844745" cy="22820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5" name="Picture 7">
            <a:extLst>
              <a:ext uri="{FF2B5EF4-FFF2-40B4-BE49-F238E27FC236}">
                <a16:creationId xmlns:a16="http://schemas.microsoft.com/office/drawing/2014/main" id="{E7F2AEB9-0755-D64A-92AF-67C4B856A64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63697" y="4229484"/>
            <a:ext cx="3817076" cy="22820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4" name="Picture 6">
            <a:extLst>
              <a:ext uri="{FF2B5EF4-FFF2-40B4-BE49-F238E27FC236}">
                <a16:creationId xmlns:a16="http://schemas.microsoft.com/office/drawing/2014/main" id="{70291908-2587-B440-AC3A-32AFD46525C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87462" y="4229484"/>
            <a:ext cx="3844744" cy="22820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39" name="직선 연결선 22">
            <a:extLst>
              <a:ext uri="{FF2B5EF4-FFF2-40B4-BE49-F238E27FC236}">
                <a16:creationId xmlns:a16="http://schemas.microsoft.com/office/drawing/2014/main" id="{8EDBE98C-385F-A340-9945-45F1D0BCEFE9}"/>
              </a:ext>
            </a:extLst>
          </p:cNvPr>
          <p:cNvCxnSpPr/>
          <p:nvPr/>
        </p:nvCxnSpPr>
        <p:spPr>
          <a:xfrm>
            <a:off x="139700" y="491296"/>
            <a:ext cx="1993900" cy="0"/>
          </a:xfrm>
          <a:prstGeom prst="line">
            <a:avLst/>
          </a:prstGeom>
          <a:ln w="12700">
            <a:solidFill>
              <a:srgbClr val="B5DAD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>
            <a:extLst>
              <a:ext uri="{FF2B5EF4-FFF2-40B4-BE49-F238E27FC236}">
                <a16:creationId xmlns:a16="http://schemas.microsoft.com/office/drawing/2014/main" id="{D9670630-7CB5-4940-8598-3ED41BBFB88D}"/>
              </a:ext>
            </a:extLst>
          </p:cNvPr>
          <p:cNvSpPr txBox="1"/>
          <p:nvPr/>
        </p:nvSpPr>
        <p:spPr>
          <a:xfrm>
            <a:off x="886674" y="588588"/>
            <a:ext cx="1723549" cy="36933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rgbClr val="74AA9E"/>
                </a:solidFill>
              </a:rPr>
              <a:t>시각화 </a:t>
            </a:r>
            <a:r>
              <a:rPr lang="en-US" altLang="ko-KR" dirty="0">
                <a:solidFill>
                  <a:srgbClr val="74AA9E"/>
                </a:solidFill>
              </a:rPr>
              <a:t>–</a:t>
            </a:r>
            <a:r>
              <a:rPr lang="ko-KR" altLang="en-US" dirty="0">
                <a:solidFill>
                  <a:srgbClr val="74AA9E"/>
                </a:solidFill>
              </a:rPr>
              <a:t> </a:t>
            </a:r>
            <a:r>
              <a:rPr lang="en-US" altLang="ko-KR" dirty="0">
                <a:solidFill>
                  <a:srgbClr val="74AA9E"/>
                </a:solidFill>
              </a:rPr>
              <a:t>Pfizer</a:t>
            </a:r>
            <a:endParaRPr lang="ko-KR" altLang="en-US" dirty="0">
              <a:solidFill>
                <a:srgbClr val="74AA9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1050542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D1DA78A9-9042-1349-9847-E07B3AD7A4A8}"/>
              </a:ext>
            </a:extLst>
          </p:cNvPr>
          <p:cNvSpPr/>
          <p:nvPr/>
        </p:nvSpPr>
        <p:spPr>
          <a:xfrm>
            <a:off x="0" y="18256"/>
            <a:ext cx="12216800" cy="6894513"/>
          </a:xfrm>
          <a:prstGeom prst="rect">
            <a:avLst/>
          </a:prstGeom>
          <a:solidFill>
            <a:schemeClr val="accent2">
              <a:alpha val="39759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" name="Google Shape;1036;p43">
            <a:extLst>
              <a:ext uri="{FF2B5EF4-FFF2-40B4-BE49-F238E27FC236}">
                <a16:creationId xmlns:a16="http://schemas.microsoft.com/office/drawing/2014/main" id="{479E2CE3-A0E9-3040-B676-8327CB559868}"/>
              </a:ext>
            </a:extLst>
          </p:cNvPr>
          <p:cNvSpPr txBox="1">
            <a:spLocks/>
          </p:cNvSpPr>
          <p:nvPr/>
        </p:nvSpPr>
        <p:spPr>
          <a:xfrm>
            <a:off x="2121751" y="1557684"/>
            <a:ext cx="6239799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ts val="0"/>
              </a:spcBef>
              <a:buClr>
                <a:schemeClr val="dk1"/>
              </a:buClr>
              <a:buSzPts val="1100"/>
              <a:buFont typeface="Arial"/>
              <a:buNone/>
            </a:pPr>
            <a:r>
              <a:rPr lang="ko-KR" altLang="en-US" sz="2500" dirty="0"/>
              <a:t>“</a:t>
            </a:r>
            <a:r>
              <a:rPr lang="ko-KR" altLang="en-US" sz="2500" dirty="0" err="1"/>
              <a:t>기사”를</a:t>
            </a:r>
            <a:r>
              <a:rPr lang="ko-KR" altLang="en-US" sz="2500" dirty="0"/>
              <a:t> 믿고 주식을 사는 개미투자자들</a:t>
            </a:r>
            <a:r>
              <a:rPr lang="en-US" altLang="ko-KR" sz="2500" dirty="0"/>
              <a:t>…  </a:t>
            </a:r>
            <a:r>
              <a:rPr lang="ko-KR" altLang="en-US" sz="2500" dirty="0"/>
              <a:t>과연 돈을 벌 수 있을까</a:t>
            </a:r>
            <a:r>
              <a:rPr lang="en-US" altLang="ko-KR" sz="2500" dirty="0"/>
              <a:t>?</a:t>
            </a:r>
            <a:endParaRPr lang="ko-KR" altLang="en-US" sz="2500" dirty="0"/>
          </a:p>
          <a:p>
            <a:pPr>
              <a:spcBef>
                <a:spcPts val="0"/>
              </a:spcBef>
            </a:pPr>
            <a:endParaRPr lang="ko-KR" altLang="en-US" dirty="0"/>
          </a:p>
        </p:txBody>
      </p:sp>
      <p:grpSp>
        <p:nvGrpSpPr>
          <p:cNvPr id="4" name="Google Shape;1037;p43">
            <a:extLst>
              <a:ext uri="{FF2B5EF4-FFF2-40B4-BE49-F238E27FC236}">
                <a16:creationId xmlns:a16="http://schemas.microsoft.com/office/drawing/2014/main" id="{C08EDA7D-D293-A345-BEF0-5AA994A3EF2F}"/>
              </a:ext>
            </a:extLst>
          </p:cNvPr>
          <p:cNvGrpSpPr/>
          <p:nvPr/>
        </p:nvGrpSpPr>
        <p:grpSpPr>
          <a:xfrm>
            <a:off x="7692166" y="2025601"/>
            <a:ext cx="2378082" cy="3178713"/>
            <a:chOff x="5593226" y="692187"/>
            <a:chExt cx="2812302" cy="3759121"/>
          </a:xfrm>
        </p:grpSpPr>
        <p:sp>
          <p:nvSpPr>
            <p:cNvPr id="5" name="Google Shape;1038;p43">
              <a:extLst>
                <a:ext uri="{FF2B5EF4-FFF2-40B4-BE49-F238E27FC236}">
                  <a16:creationId xmlns:a16="http://schemas.microsoft.com/office/drawing/2014/main" id="{4C87150F-00CF-CB44-B326-0FC20A0BDF37}"/>
                </a:ext>
              </a:extLst>
            </p:cNvPr>
            <p:cNvSpPr/>
            <p:nvPr/>
          </p:nvSpPr>
          <p:spPr>
            <a:xfrm flipH="1">
              <a:off x="7513168" y="3381251"/>
              <a:ext cx="892359" cy="818567"/>
            </a:xfrm>
            <a:custGeom>
              <a:avLst/>
              <a:gdLst/>
              <a:ahLst/>
              <a:cxnLst/>
              <a:rect l="l" t="t" r="r" b="b"/>
              <a:pathLst>
                <a:path w="8910" h="8173" extrusionOk="0">
                  <a:moveTo>
                    <a:pt x="1234" y="1"/>
                  </a:moveTo>
                  <a:cubicBezTo>
                    <a:pt x="693" y="1"/>
                    <a:pt x="330" y="225"/>
                    <a:pt x="185" y="658"/>
                  </a:cubicBezTo>
                  <a:cubicBezTo>
                    <a:pt x="1" y="1242"/>
                    <a:pt x="288" y="2104"/>
                    <a:pt x="1426" y="2186"/>
                  </a:cubicBezTo>
                  <a:cubicBezTo>
                    <a:pt x="2553" y="2257"/>
                    <a:pt x="2963" y="2462"/>
                    <a:pt x="3158" y="3621"/>
                  </a:cubicBezTo>
                  <a:cubicBezTo>
                    <a:pt x="3353" y="4769"/>
                    <a:pt x="4327" y="4092"/>
                    <a:pt x="5178" y="4707"/>
                  </a:cubicBezTo>
                  <a:cubicBezTo>
                    <a:pt x="5875" y="5199"/>
                    <a:pt x="4799" y="5671"/>
                    <a:pt x="5485" y="6563"/>
                  </a:cubicBezTo>
                  <a:cubicBezTo>
                    <a:pt x="5906" y="7116"/>
                    <a:pt x="7351" y="7239"/>
                    <a:pt x="7689" y="8172"/>
                  </a:cubicBezTo>
                  <a:cubicBezTo>
                    <a:pt x="7689" y="7537"/>
                    <a:pt x="8909" y="5774"/>
                    <a:pt x="8725" y="5066"/>
                  </a:cubicBezTo>
                  <a:cubicBezTo>
                    <a:pt x="8346" y="3651"/>
                    <a:pt x="7003" y="4072"/>
                    <a:pt x="7136" y="2483"/>
                  </a:cubicBezTo>
                  <a:cubicBezTo>
                    <a:pt x="7203" y="1631"/>
                    <a:pt x="6706" y="841"/>
                    <a:pt x="5228" y="841"/>
                  </a:cubicBezTo>
                  <a:cubicBezTo>
                    <a:pt x="5124" y="841"/>
                    <a:pt x="5015" y="845"/>
                    <a:pt x="4901" y="853"/>
                  </a:cubicBezTo>
                  <a:cubicBezTo>
                    <a:pt x="4757" y="863"/>
                    <a:pt x="4622" y="868"/>
                    <a:pt x="4495" y="868"/>
                  </a:cubicBezTo>
                  <a:cubicBezTo>
                    <a:pt x="3082" y="868"/>
                    <a:pt x="2695" y="282"/>
                    <a:pt x="1867" y="84"/>
                  </a:cubicBezTo>
                  <a:cubicBezTo>
                    <a:pt x="1635" y="28"/>
                    <a:pt x="1424" y="1"/>
                    <a:pt x="123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1039;p43">
              <a:extLst>
                <a:ext uri="{FF2B5EF4-FFF2-40B4-BE49-F238E27FC236}">
                  <a16:creationId xmlns:a16="http://schemas.microsoft.com/office/drawing/2014/main" id="{ED80E0D3-7497-0D4A-9750-FFFC15E2A70F}"/>
                </a:ext>
              </a:extLst>
            </p:cNvPr>
            <p:cNvSpPr/>
            <p:nvPr/>
          </p:nvSpPr>
          <p:spPr>
            <a:xfrm flipH="1">
              <a:off x="7633350" y="3477901"/>
              <a:ext cx="562657" cy="701385"/>
            </a:xfrm>
            <a:custGeom>
              <a:avLst/>
              <a:gdLst/>
              <a:ahLst/>
              <a:cxnLst/>
              <a:rect l="l" t="t" r="r" b="b"/>
              <a:pathLst>
                <a:path w="5618" h="7003" extrusionOk="0">
                  <a:moveTo>
                    <a:pt x="0" y="1"/>
                  </a:moveTo>
                  <a:lnTo>
                    <a:pt x="0" y="1"/>
                  </a:lnTo>
                  <a:cubicBezTo>
                    <a:pt x="1497" y="503"/>
                    <a:pt x="2799" y="1446"/>
                    <a:pt x="3732" y="2707"/>
                  </a:cubicBezTo>
                  <a:cubicBezTo>
                    <a:pt x="4644" y="3968"/>
                    <a:pt x="5218" y="5454"/>
                    <a:pt x="5362" y="7002"/>
                  </a:cubicBezTo>
                  <a:lnTo>
                    <a:pt x="5618" y="6972"/>
                  </a:lnTo>
                  <a:cubicBezTo>
                    <a:pt x="5423" y="5393"/>
                    <a:pt x="4808" y="3896"/>
                    <a:pt x="3834" y="2635"/>
                  </a:cubicBezTo>
                  <a:cubicBezTo>
                    <a:pt x="2850" y="1385"/>
                    <a:pt x="1517" y="462"/>
                    <a:pt x="0" y="1"/>
                  </a:cubicBezTo>
                  <a:close/>
                </a:path>
              </a:pathLst>
            </a:custGeom>
            <a:solidFill>
              <a:srgbClr val="FF9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1040;p43">
              <a:extLst>
                <a:ext uri="{FF2B5EF4-FFF2-40B4-BE49-F238E27FC236}">
                  <a16:creationId xmlns:a16="http://schemas.microsoft.com/office/drawing/2014/main" id="{0E395E23-31AC-154D-BCE3-D1D1B7B35D3C}"/>
                </a:ext>
              </a:extLst>
            </p:cNvPr>
            <p:cNvSpPr/>
            <p:nvPr/>
          </p:nvSpPr>
          <p:spPr>
            <a:xfrm flipH="1">
              <a:off x="7237044" y="2963204"/>
              <a:ext cx="649890" cy="1209872"/>
            </a:xfrm>
            <a:custGeom>
              <a:avLst/>
              <a:gdLst/>
              <a:ahLst/>
              <a:cxnLst/>
              <a:rect l="l" t="t" r="r" b="b"/>
              <a:pathLst>
                <a:path w="6489" h="12080" extrusionOk="0">
                  <a:moveTo>
                    <a:pt x="1439" y="1"/>
                  </a:moveTo>
                  <a:cubicBezTo>
                    <a:pt x="697" y="1"/>
                    <a:pt x="1" y="508"/>
                    <a:pt x="92" y="1511"/>
                  </a:cubicBezTo>
                  <a:cubicBezTo>
                    <a:pt x="205" y="2864"/>
                    <a:pt x="1661" y="3182"/>
                    <a:pt x="994" y="4012"/>
                  </a:cubicBezTo>
                  <a:cubicBezTo>
                    <a:pt x="328" y="4842"/>
                    <a:pt x="328" y="5560"/>
                    <a:pt x="1589" y="6800"/>
                  </a:cubicBezTo>
                  <a:cubicBezTo>
                    <a:pt x="2850" y="8041"/>
                    <a:pt x="1425" y="8553"/>
                    <a:pt x="1466" y="10132"/>
                  </a:cubicBezTo>
                  <a:cubicBezTo>
                    <a:pt x="1497" y="11711"/>
                    <a:pt x="4059" y="12080"/>
                    <a:pt x="4059" y="12080"/>
                  </a:cubicBezTo>
                  <a:cubicBezTo>
                    <a:pt x="4521" y="12008"/>
                    <a:pt x="6489" y="10819"/>
                    <a:pt x="6345" y="9712"/>
                  </a:cubicBezTo>
                  <a:cubicBezTo>
                    <a:pt x="6202" y="8605"/>
                    <a:pt x="5269" y="7815"/>
                    <a:pt x="5187" y="7067"/>
                  </a:cubicBezTo>
                  <a:cubicBezTo>
                    <a:pt x="5105" y="6329"/>
                    <a:pt x="5495" y="5478"/>
                    <a:pt x="5156" y="4484"/>
                  </a:cubicBezTo>
                  <a:cubicBezTo>
                    <a:pt x="4818" y="3489"/>
                    <a:pt x="3557" y="3366"/>
                    <a:pt x="3116" y="2587"/>
                  </a:cubicBezTo>
                  <a:cubicBezTo>
                    <a:pt x="2665" y="1808"/>
                    <a:pt x="3127" y="680"/>
                    <a:pt x="2204" y="188"/>
                  </a:cubicBezTo>
                  <a:cubicBezTo>
                    <a:pt x="1965" y="63"/>
                    <a:pt x="1699" y="1"/>
                    <a:pt x="143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1041;p43">
              <a:extLst>
                <a:ext uri="{FF2B5EF4-FFF2-40B4-BE49-F238E27FC236}">
                  <a16:creationId xmlns:a16="http://schemas.microsoft.com/office/drawing/2014/main" id="{5E7F34A2-687D-1142-947C-01B5557BA31B}"/>
                </a:ext>
              </a:extLst>
            </p:cNvPr>
            <p:cNvSpPr/>
            <p:nvPr/>
          </p:nvSpPr>
          <p:spPr>
            <a:xfrm flipH="1">
              <a:off x="7468996" y="3119546"/>
              <a:ext cx="292746" cy="1103908"/>
            </a:xfrm>
            <a:custGeom>
              <a:avLst/>
              <a:gdLst/>
              <a:ahLst/>
              <a:cxnLst/>
              <a:rect l="l" t="t" r="r" b="b"/>
              <a:pathLst>
                <a:path w="2923" h="11022" extrusionOk="0">
                  <a:moveTo>
                    <a:pt x="1" y="1"/>
                  </a:moveTo>
                  <a:cubicBezTo>
                    <a:pt x="513" y="800"/>
                    <a:pt x="954" y="1662"/>
                    <a:pt x="1302" y="2564"/>
                  </a:cubicBezTo>
                  <a:cubicBezTo>
                    <a:pt x="1641" y="3456"/>
                    <a:pt x="1907" y="4378"/>
                    <a:pt x="2112" y="5311"/>
                  </a:cubicBezTo>
                  <a:cubicBezTo>
                    <a:pt x="2317" y="6244"/>
                    <a:pt x="2461" y="7197"/>
                    <a:pt x="2553" y="8151"/>
                  </a:cubicBezTo>
                  <a:cubicBezTo>
                    <a:pt x="2645" y="9094"/>
                    <a:pt x="2686" y="10058"/>
                    <a:pt x="2666" y="11011"/>
                  </a:cubicBezTo>
                  <a:lnTo>
                    <a:pt x="2922" y="11021"/>
                  </a:lnTo>
                  <a:cubicBezTo>
                    <a:pt x="2922" y="10047"/>
                    <a:pt x="2861" y="9084"/>
                    <a:pt x="2738" y="8130"/>
                  </a:cubicBezTo>
                  <a:cubicBezTo>
                    <a:pt x="2625" y="7167"/>
                    <a:pt x="2461" y="6223"/>
                    <a:pt x="2235" y="5280"/>
                  </a:cubicBezTo>
                  <a:cubicBezTo>
                    <a:pt x="2010" y="4347"/>
                    <a:pt x="1713" y="3425"/>
                    <a:pt x="1354" y="2533"/>
                  </a:cubicBezTo>
                  <a:cubicBezTo>
                    <a:pt x="985" y="1641"/>
                    <a:pt x="534" y="790"/>
                    <a:pt x="1" y="1"/>
                  </a:cubicBezTo>
                  <a:close/>
                </a:path>
              </a:pathLst>
            </a:custGeom>
            <a:solidFill>
              <a:srgbClr val="FF79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1042;p43">
              <a:extLst>
                <a:ext uri="{FF2B5EF4-FFF2-40B4-BE49-F238E27FC236}">
                  <a16:creationId xmlns:a16="http://schemas.microsoft.com/office/drawing/2014/main" id="{FDE5E4A9-DF53-024B-8BF6-5ABA0751708C}"/>
                </a:ext>
              </a:extLst>
            </p:cNvPr>
            <p:cNvSpPr/>
            <p:nvPr/>
          </p:nvSpPr>
          <p:spPr>
            <a:xfrm flipH="1">
              <a:off x="6761819" y="3368732"/>
              <a:ext cx="885949" cy="876256"/>
            </a:xfrm>
            <a:custGeom>
              <a:avLst/>
              <a:gdLst/>
              <a:ahLst/>
              <a:cxnLst/>
              <a:rect l="l" t="t" r="r" b="b"/>
              <a:pathLst>
                <a:path w="8846" h="8749" extrusionOk="0">
                  <a:moveTo>
                    <a:pt x="7664" y="1"/>
                  </a:moveTo>
                  <a:cubicBezTo>
                    <a:pt x="7538" y="1"/>
                    <a:pt x="7404" y="30"/>
                    <a:pt x="7269" y="96"/>
                  </a:cubicBezTo>
                  <a:cubicBezTo>
                    <a:pt x="6384" y="528"/>
                    <a:pt x="6121" y="1266"/>
                    <a:pt x="4865" y="1266"/>
                  </a:cubicBezTo>
                  <a:cubicBezTo>
                    <a:pt x="4840" y="1266"/>
                    <a:pt x="4814" y="1265"/>
                    <a:pt x="4788" y="1265"/>
                  </a:cubicBezTo>
                  <a:cubicBezTo>
                    <a:pt x="4724" y="1263"/>
                    <a:pt x="4661" y="1262"/>
                    <a:pt x="4600" y="1262"/>
                  </a:cubicBezTo>
                  <a:cubicBezTo>
                    <a:pt x="3231" y="1262"/>
                    <a:pt x="2470" y="1704"/>
                    <a:pt x="2676" y="2803"/>
                  </a:cubicBezTo>
                  <a:cubicBezTo>
                    <a:pt x="2850" y="3694"/>
                    <a:pt x="2553" y="4453"/>
                    <a:pt x="1610" y="4914"/>
                  </a:cubicBezTo>
                  <a:cubicBezTo>
                    <a:pt x="0" y="5694"/>
                    <a:pt x="1682" y="7159"/>
                    <a:pt x="2174" y="8748"/>
                  </a:cubicBezTo>
                  <a:cubicBezTo>
                    <a:pt x="3035" y="6565"/>
                    <a:pt x="4644" y="7898"/>
                    <a:pt x="4901" y="6729"/>
                  </a:cubicBezTo>
                  <a:cubicBezTo>
                    <a:pt x="5157" y="5570"/>
                    <a:pt x="4245" y="5888"/>
                    <a:pt x="5321" y="5396"/>
                  </a:cubicBezTo>
                  <a:cubicBezTo>
                    <a:pt x="6397" y="4914"/>
                    <a:pt x="6705" y="4884"/>
                    <a:pt x="6859" y="3776"/>
                  </a:cubicBezTo>
                  <a:cubicBezTo>
                    <a:pt x="7012" y="2659"/>
                    <a:pt x="7310" y="1880"/>
                    <a:pt x="8140" y="1367"/>
                  </a:cubicBezTo>
                  <a:cubicBezTo>
                    <a:pt x="8846" y="932"/>
                    <a:pt x="8375" y="1"/>
                    <a:pt x="766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1043;p43">
              <a:extLst>
                <a:ext uri="{FF2B5EF4-FFF2-40B4-BE49-F238E27FC236}">
                  <a16:creationId xmlns:a16="http://schemas.microsoft.com/office/drawing/2014/main" id="{4D9989CE-6473-F944-9E66-6AA24E46FD23}"/>
                </a:ext>
              </a:extLst>
            </p:cNvPr>
            <p:cNvSpPr/>
            <p:nvPr/>
          </p:nvSpPr>
          <p:spPr>
            <a:xfrm flipH="1">
              <a:off x="6910543" y="3460474"/>
              <a:ext cx="524699" cy="762981"/>
            </a:xfrm>
            <a:custGeom>
              <a:avLst/>
              <a:gdLst/>
              <a:ahLst/>
              <a:cxnLst/>
              <a:rect l="l" t="t" r="r" b="b"/>
              <a:pathLst>
                <a:path w="5239" h="7618" extrusionOk="0">
                  <a:moveTo>
                    <a:pt x="5239" y="0"/>
                  </a:moveTo>
                  <a:cubicBezTo>
                    <a:pt x="4542" y="390"/>
                    <a:pt x="3876" y="851"/>
                    <a:pt x="3260" y="1364"/>
                  </a:cubicBezTo>
                  <a:cubicBezTo>
                    <a:pt x="2645" y="1876"/>
                    <a:pt x="2082" y="2461"/>
                    <a:pt x="1600" y="3096"/>
                  </a:cubicBezTo>
                  <a:cubicBezTo>
                    <a:pt x="1097" y="3742"/>
                    <a:pt x="698" y="4449"/>
                    <a:pt x="411" y="5208"/>
                  </a:cubicBezTo>
                  <a:cubicBezTo>
                    <a:pt x="113" y="5967"/>
                    <a:pt x="0" y="6797"/>
                    <a:pt x="72" y="7617"/>
                  </a:cubicBezTo>
                  <a:lnTo>
                    <a:pt x="329" y="7576"/>
                  </a:lnTo>
                  <a:cubicBezTo>
                    <a:pt x="236" y="6797"/>
                    <a:pt x="318" y="6008"/>
                    <a:pt x="585" y="5270"/>
                  </a:cubicBezTo>
                  <a:cubicBezTo>
                    <a:pt x="851" y="4521"/>
                    <a:pt x="1220" y="3814"/>
                    <a:pt x="1692" y="3178"/>
                  </a:cubicBezTo>
                  <a:cubicBezTo>
                    <a:pt x="2164" y="2532"/>
                    <a:pt x="2707" y="1938"/>
                    <a:pt x="3301" y="1415"/>
                  </a:cubicBezTo>
                  <a:cubicBezTo>
                    <a:pt x="3896" y="882"/>
                    <a:pt x="4552" y="410"/>
                    <a:pt x="5239" y="0"/>
                  </a:cubicBezTo>
                  <a:close/>
                </a:path>
              </a:pathLst>
            </a:custGeom>
            <a:solidFill>
              <a:srgbClr val="FF9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1044;p43">
              <a:extLst>
                <a:ext uri="{FF2B5EF4-FFF2-40B4-BE49-F238E27FC236}">
                  <a16:creationId xmlns:a16="http://schemas.microsoft.com/office/drawing/2014/main" id="{115D6681-D24D-EA49-B22C-DA3CA02440FE}"/>
                </a:ext>
              </a:extLst>
            </p:cNvPr>
            <p:cNvSpPr/>
            <p:nvPr/>
          </p:nvSpPr>
          <p:spPr>
            <a:xfrm flipH="1">
              <a:off x="7277004" y="4116590"/>
              <a:ext cx="462104" cy="334718"/>
            </a:xfrm>
            <a:custGeom>
              <a:avLst/>
              <a:gdLst/>
              <a:ahLst/>
              <a:cxnLst/>
              <a:rect l="l" t="t" r="r" b="b"/>
              <a:pathLst>
                <a:path w="4614" h="3342" extrusionOk="0">
                  <a:moveTo>
                    <a:pt x="328" y="0"/>
                  </a:moveTo>
                  <a:cubicBezTo>
                    <a:pt x="328" y="0"/>
                    <a:pt x="0" y="1722"/>
                    <a:pt x="912" y="3342"/>
                  </a:cubicBezTo>
                  <a:lnTo>
                    <a:pt x="3701" y="3342"/>
                  </a:lnTo>
                  <a:cubicBezTo>
                    <a:pt x="4613" y="1722"/>
                    <a:pt x="4285" y="0"/>
                    <a:pt x="428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045;p43">
              <a:extLst>
                <a:ext uri="{FF2B5EF4-FFF2-40B4-BE49-F238E27FC236}">
                  <a16:creationId xmlns:a16="http://schemas.microsoft.com/office/drawing/2014/main" id="{CBE1CB17-5CB0-E54F-A8FF-B1001A6E9E06}"/>
                </a:ext>
              </a:extLst>
            </p:cNvPr>
            <p:cNvSpPr/>
            <p:nvPr/>
          </p:nvSpPr>
          <p:spPr>
            <a:xfrm flipH="1">
              <a:off x="7283213" y="4116590"/>
              <a:ext cx="449785" cy="70910"/>
            </a:xfrm>
            <a:custGeom>
              <a:avLst/>
              <a:gdLst/>
              <a:ahLst/>
              <a:cxnLst/>
              <a:rect l="l" t="t" r="r" b="b"/>
              <a:pathLst>
                <a:path w="4491" h="708" extrusionOk="0">
                  <a:moveTo>
                    <a:pt x="52" y="0"/>
                  </a:moveTo>
                  <a:cubicBezTo>
                    <a:pt x="52" y="0"/>
                    <a:pt x="11" y="267"/>
                    <a:pt x="1" y="707"/>
                  </a:cubicBezTo>
                  <a:lnTo>
                    <a:pt x="4491" y="707"/>
                  </a:lnTo>
                  <a:cubicBezTo>
                    <a:pt x="4470" y="267"/>
                    <a:pt x="4429" y="0"/>
                    <a:pt x="442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046;p43">
              <a:extLst>
                <a:ext uri="{FF2B5EF4-FFF2-40B4-BE49-F238E27FC236}">
                  <a16:creationId xmlns:a16="http://schemas.microsoft.com/office/drawing/2014/main" id="{67929A72-543C-304A-9C7F-EE90676CB3FB}"/>
                </a:ext>
              </a:extLst>
            </p:cNvPr>
            <p:cNvSpPr/>
            <p:nvPr/>
          </p:nvSpPr>
          <p:spPr>
            <a:xfrm flipH="1">
              <a:off x="6155886" y="4116590"/>
              <a:ext cx="141716" cy="215634"/>
            </a:xfrm>
            <a:custGeom>
              <a:avLst/>
              <a:gdLst/>
              <a:ahLst/>
              <a:cxnLst/>
              <a:rect l="l" t="t" r="r" b="b"/>
              <a:pathLst>
                <a:path w="1415" h="2153" extrusionOk="0">
                  <a:moveTo>
                    <a:pt x="1251" y="0"/>
                  </a:moveTo>
                  <a:lnTo>
                    <a:pt x="0" y="82"/>
                  </a:lnTo>
                  <a:lnTo>
                    <a:pt x="123" y="2153"/>
                  </a:lnTo>
                  <a:lnTo>
                    <a:pt x="1415" y="2153"/>
                  </a:lnTo>
                  <a:lnTo>
                    <a:pt x="1251" y="0"/>
                  </a:lnTo>
                  <a:close/>
                </a:path>
              </a:pathLst>
            </a:custGeom>
            <a:solidFill>
              <a:srgbClr val="FFC2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047;p43">
              <a:extLst>
                <a:ext uri="{FF2B5EF4-FFF2-40B4-BE49-F238E27FC236}">
                  <a16:creationId xmlns:a16="http://schemas.microsoft.com/office/drawing/2014/main" id="{D4CB873D-D531-2B45-8067-EC84809E403A}"/>
                </a:ext>
              </a:extLst>
            </p:cNvPr>
            <p:cNvSpPr/>
            <p:nvPr/>
          </p:nvSpPr>
          <p:spPr>
            <a:xfrm flipH="1">
              <a:off x="6827313" y="4141228"/>
              <a:ext cx="138711" cy="186889"/>
            </a:xfrm>
            <a:custGeom>
              <a:avLst/>
              <a:gdLst/>
              <a:ahLst/>
              <a:cxnLst/>
              <a:rect l="l" t="t" r="r" b="b"/>
              <a:pathLst>
                <a:path w="1385" h="1866" extrusionOk="0">
                  <a:moveTo>
                    <a:pt x="226" y="0"/>
                  </a:moveTo>
                  <a:lnTo>
                    <a:pt x="0" y="1825"/>
                  </a:lnTo>
                  <a:lnTo>
                    <a:pt x="1251" y="1866"/>
                  </a:lnTo>
                  <a:lnTo>
                    <a:pt x="1384" y="185"/>
                  </a:lnTo>
                  <a:lnTo>
                    <a:pt x="226" y="0"/>
                  </a:lnTo>
                  <a:close/>
                </a:path>
              </a:pathLst>
            </a:custGeom>
            <a:solidFill>
              <a:srgbClr val="FFC2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048;p43">
              <a:extLst>
                <a:ext uri="{FF2B5EF4-FFF2-40B4-BE49-F238E27FC236}">
                  <a16:creationId xmlns:a16="http://schemas.microsoft.com/office/drawing/2014/main" id="{411D6D2F-6665-5F45-9137-970225320179}"/>
                </a:ext>
              </a:extLst>
            </p:cNvPr>
            <p:cNvSpPr/>
            <p:nvPr/>
          </p:nvSpPr>
          <p:spPr>
            <a:xfrm flipH="1">
              <a:off x="6151785" y="2164667"/>
              <a:ext cx="827560" cy="2085427"/>
            </a:xfrm>
            <a:custGeom>
              <a:avLst/>
              <a:gdLst/>
              <a:ahLst/>
              <a:cxnLst/>
              <a:rect l="l" t="t" r="r" b="b"/>
              <a:pathLst>
                <a:path w="8263" h="20822" extrusionOk="0">
                  <a:moveTo>
                    <a:pt x="2512" y="1"/>
                  </a:moveTo>
                  <a:lnTo>
                    <a:pt x="0" y="20822"/>
                  </a:lnTo>
                  <a:lnTo>
                    <a:pt x="1538" y="20822"/>
                  </a:lnTo>
                  <a:lnTo>
                    <a:pt x="5187" y="5670"/>
                  </a:lnTo>
                  <a:lnTo>
                    <a:pt x="6746" y="20822"/>
                  </a:lnTo>
                  <a:lnTo>
                    <a:pt x="8263" y="20822"/>
                  </a:lnTo>
                  <a:lnTo>
                    <a:pt x="788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049;p43">
              <a:extLst>
                <a:ext uri="{FF2B5EF4-FFF2-40B4-BE49-F238E27FC236}">
                  <a16:creationId xmlns:a16="http://schemas.microsoft.com/office/drawing/2014/main" id="{1E092DF0-A7AC-3644-91BC-E38633C21172}"/>
                </a:ext>
              </a:extLst>
            </p:cNvPr>
            <p:cNvSpPr/>
            <p:nvPr/>
          </p:nvSpPr>
          <p:spPr>
            <a:xfrm flipH="1">
              <a:off x="5593226" y="1203679"/>
              <a:ext cx="217732" cy="215734"/>
            </a:xfrm>
            <a:custGeom>
              <a:avLst/>
              <a:gdLst/>
              <a:ahLst/>
              <a:cxnLst/>
              <a:rect l="l" t="t" r="r" b="b"/>
              <a:pathLst>
                <a:path w="2174" h="2154" extrusionOk="0">
                  <a:moveTo>
                    <a:pt x="2061" y="1"/>
                  </a:moveTo>
                  <a:cubicBezTo>
                    <a:pt x="2061" y="1"/>
                    <a:pt x="1282" y="206"/>
                    <a:pt x="1087" y="257"/>
                  </a:cubicBezTo>
                  <a:cubicBezTo>
                    <a:pt x="667" y="380"/>
                    <a:pt x="554" y="585"/>
                    <a:pt x="554" y="585"/>
                  </a:cubicBezTo>
                  <a:cubicBezTo>
                    <a:pt x="585" y="482"/>
                    <a:pt x="615" y="390"/>
                    <a:pt x="656" y="298"/>
                  </a:cubicBezTo>
                  <a:cubicBezTo>
                    <a:pt x="687" y="206"/>
                    <a:pt x="667" y="103"/>
                    <a:pt x="595" y="31"/>
                  </a:cubicBezTo>
                  <a:cubicBezTo>
                    <a:pt x="595" y="31"/>
                    <a:pt x="451" y="247"/>
                    <a:pt x="400" y="318"/>
                  </a:cubicBezTo>
                  <a:cubicBezTo>
                    <a:pt x="164" y="677"/>
                    <a:pt x="216" y="995"/>
                    <a:pt x="236" y="1221"/>
                  </a:cubicBezTo>
                  <a:cubicBezTo>
                    <a:pt x="257" y="1446"/>
                    <a:pt x="0" y="1938"/>
                    <a:pt x="0" y="1938"/>
                  </a:cubicBezTo>
                  <a:lnTo>
                    <a:pt x="605" y="2153"/>
                  </a:lnTo>
                  <a:cubicBezTo>
                    <a:pt x="677" y="1887"/>
                    <a:pt x="779" y="1631"/>
                    <a:pt x="892" y="1385"/>
                  </a:cubicBezTo>
                  <a:cubicBezTo>
                    <a:pt x="974" y="1251"/>
                    <a:pt x="1343" y="1057"/>
                    <a:pt x="1569" y="923"/>
                  </a:cubicBezTo>
                  <a:cubicBezTo>
                    <a:pt x="1815" y="770"/>
                    <a:pt x="1723" y="687"/>
                    <a:pt x="1723" y="687"/>
                  </a:cubicBezTo>
                  <a:cubicBezTo>
                    <a:pt x="1979" y="554"/>
                    <a:pt x="1846" y="462"/>
                    <a:pt x="1846" y="462"/>
                  </a:cubicBezTo>
                  <a:cubicBezTo>
                    <a:pt x="2030" y="359"/>
                    <a:pt x="1928" y="257"/>
                    <a:pt x="1928" y="257"/>
                  </a:cubicBezTo>
                  <a:cubicBezTo>
                    <a:pt x="2153" y="165"/>
                    <a:pt x="2174" y="1"/>
                    <a:pt x="2061" y="1"/>
                  </a:cubicBezTo>
                  <a:close/>
                </a:path>
              </a:pathLst>
            </a:custGeom>
            <a:solidFill>
              <a:srgbClr val="FFC2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050;p43">
              <a:extLst>
                <a:ext uri="{FF2B5EF4-FFF2-40B4-BE49-F238E27FC236}">
                  <a16:creationId xmlns:a16="http://schemas.microsoft.com/office/drawing/2014/main" id="{A8BC6433-0B86-3A4A-9AAE-AE66C3A3AFE2}"/>
                </a:ext>
              </a:extLst>
            </p:cNvPr>
            <p:cNvSpPr/>
            <p:nvPr/>
          </p:nvSpPr>
          <p:spPr>
            <a:xfrm flipH="1">
              <a:off x="6167107" y="1172931"/>
              <a:ext cx="679835" cy="991835"/>
            </a:xfrm>
            <a:custGeom>
              <a:avLst/>
              <a:gdLst/>
              <a:ahLst/>
              <a:cxnLst/>
              <a:rect l="l" t="t" r="r" b="b"/>
              <a:pathLst>
                <a:path w="6788" h="9903" extrusionOk="0">
                  <a:moveTo>
                    <a:pt x="4183" y="0"/>
                  </a:moveTo>
                  <a:lnTo>
                    <a:pt x="2276" y="10"/>
                  </a:lnTo>
                  <a:cubicBezTo>
                    <a:pt x="2276" y="10"/>
                    <a:pt x="718" y="461"/>
                    <a:pt x="359" y="564"/>
                  </a:cubicBezTo>
                  <a:cubicBezTo>
                    <a:pt x="1" y="656"/>
                    <a:pt x="359" y="2912"/>
                    <a:pt x="841" y="5515"/>
                  </a:cubicBezTo>
                  <a:cubicBezTo>
                    <a:pt x="1323" y="8109"/>
                    <a:pt x="1190" y="9903"/>
                    <a:pt x="1190" y="9903"/>
                  </a:cubicBezTo>
                  <a:lnTo>
                    <a:pt x="6562" y="9903"/>
                  </a:lnTo>
                  <a:cubicBezTo>
                    <a:pt x="6562" y="9903"/>
                    <a:pt x="6787" y="1517"/>
                    <a:pt x="6664" y="1230"/>
                  </a:cubicBezTo>
                  <a:cubicBezTo>
                    <a:pt x="6439" y="718"/>
                    <a:pt x="4183" y="0"/>
                    <a:pt x="418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051;p43">
              <a:extLst>
                <a:ext uri="{FF2B5EF4-FFF2-40B4-BE49-F238E27FC236}">
                  <a16:creationId xmlns:a16="http://schemas.microsoft.com/office/drawing/2014/main" id="{742D765C-D0F1-0145-9F1E-E646C9A8F0F0}"/>
                </a:ext>
              </a:extLst>
            </p:cNvPr>
            <p:cNvSpPr/>
            <p:nvPr/>
          </p:nvSpPr>
          <p:spPr>
            <a:xfrm flipH="1">
              <a:off x="6445429" y="988045"/>
              <a:ext cx="159242" cy="276328"/>
            </a:xfrm>
            <a:custGeom>
              <a:avLst/>
              <a:gdLst/>
              <a:ahLst/>
              <a:cxnLst/>
              <a:rect l="l" t="t" r="r" b="b"/>
              <a:pathLst>
                <a:path w="1590" h="2759" extrusionOk="0">
                  <a:moveTo>
                    <a:pt x="175" y="1"/>
                  </a:moveTo>
                  <a:cubicBezTo>
                    <a:pt x="175" y="1"/>
                    <a:pt x="226" y="1282"/>
                    <a:pt x="1" y="1805"/>
                  </a:cubicBezTo>
                  <a:lnTo>
                    <a:pt x="278" y="2318"/>
                  </a:lnTo>
                  <a:lnTo>
                    <a:pt x="995" y="2758"/>
                  </a:lnTo>
                  <a:lnTo>
                    <a:pt x="1457" y="2420"/>
                  </a:lnTo>
                  <a:lnTo>
                    <a:pt x="1590" y="2020"/>
                  </a:lnTo>
                  <a:lnTo>
                    <a:pt x="1590" y="1"/>
                  </a:lnTo>
                  <a:close/>
                </a:path>
              </a:pathLst>
            </a:custGeom>
            <a:solidFill>
              <a:srgbClr val="FFAA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052;p43">
              <a:extLst>
                <a:ext uri="{FF2B5EF4-FFF2-40B4-BE49-F238E27FC236}">
                  <a16:creationId xmlns:a16="http://schemas.microsoft.com/office/drawing/2014/main" id="{2DB59C0A-871A-2144-BDF8-D7DEC90CDC0B}"/>
                </a:ext>
              </a:extLst>
            </p:cNvPr>
            <p:cNvSpPr/>
            <p:nvPr/>
          </p:nvSpPr>
          <p:spPr>
            <a:xfrm flipH="1">
              <a:off x="6504920" y="760192"/>
              <a:ext cx="145922" cy="202513"/>
            </a:xfrm>
            <a:custGeom>
              <a:avLst/>
              <a:gdLst/>
              <a:ahLst/>
              <a:cxnLst/>
              <a:rect l="l" t="t" r="r" b="b"/>
              <a:pathLst>
                <a:path w="1457" h="2022" extrusionOk="0">
                  <a:moveTo>
                    <a:pt x="747" y="0"/>
                  </a:moveTo>
                  <a:cubicBezTo>
                    <a:pt x="650" y="0"/>
                    <a:pt x="552" y="39"/>
                    <a:pt x="472" y="103"/>
                  </a:cubicBezTo>
                  <a:cubicBezTo>
                    <a:pt x="400" y="205"/>
                    <a:pt x="339" y="318"/>
                    <a:pt x="298" y="441"/>
                  </a:cubicBezTo>
                  <a:cubicBezTo>
                    <a:pt x="236" y="564"/>
                    <a:pt x="134" y="677"/>
                    <a:pt x="83" y="810"/>
                  </a:cubicBezTo>
                  <a:cubicBezTo>
                    <a:pt x="1" y="974"/>
                    <a:pt x="1" y="1158"/>
                    <a:pt x="62" y="1322"/>
                  </a:cubicBezTo>
                  <a:cubicBezTo>
                    <a:pt x="103" y="1425"/>
                    <a:pt x="165" y="1517"/>
                    <a:pt x="226" y="1630"/>
                  </a:cubicBezTo>
                  <a:cubicBezTo>
                    <a:pt x="257" y="1702"/>
                    <a:pt x="277" y="1784"/>
                    <a:pt x="318" y="1845"/>
                  </a:cubicBezTo>
                  <a:cubicBezTo>
                    <a:pt x="402" y="1975"/>
                    <a:pt x="586" y="2021"/>
                    <a:pt x="727" y="2021"/>
                  </a:cubicBezTo>
                  <a:cubicBezTo>
                    <a:pt x="741" y="2021"/>
                    <a:pt x="756" y="2021"/>
                    <a:pt x="769" y="2020"/>
                  </a:cubicBezTo>
                  <a:cubicBezTo>
                    <a:pt x="923" y="2009"/>
                    <a:pt x="1067" y="1938"/>
                    <a:pt x="1169" y="1825"/>
                  </a:cubicBezTo>
                  <a:cubicBezTo>
                    <a:pt x="1292" y="1671"/>
                    <a:pt x="1374" y="1486"/>
                    <a:pt x="1395" y="1292"/>
                  </a:cubicBezTo>
                  <a:cubicBezTo>
                    <a:pt x="1446" y="1087"/>
                    <a:pt x="1456" y="871"/>
                    <a:pt x="1415" y="656"/>
                  </a:cubicBezTo>
                  <a:cubicBezTo>
                    <a:pt x="1374" y="482"/>
                    <a:pt x="1282" y="328"/>
                    <a:pt x="1159" y="195"/>
                  </a:cubicBezTo>
                  <a:cubicBezTo>
                    <a:pt x="1067" y="103"/>
                    <a:pt x="954" y="41"/>
                    <a:pt x="831" y="10"/>
                  </a:cubicBezTo>
                  <a:cubicBezTo>
                    <a:pt x="803" y="3"/>
                    <a:pt x="775" y="0"/>
                    <a:pt x="74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1053;p43">
              <a:extLst>
                <a:ext uri="{FF2B5EF4-FFF2-40B4-BE49-F238E27FC236}">
                  <a16:creationId xmlns:a16="http://schemas.microsoft.com/office/drawing/2014/main" id="{81F9738A-9A68-0C41-95F1-7EEAFB2585C7}"/>
                </a:ext>
              </a:extLst>
            </p:cNvPr>
            <p:cNvSpPr/>
            <p:nvPr/>
          </p:nvSpPr>
          <p:spPr>
            <a:xfrm flipH="1">
              <a:off x="6337565" y="778621"/>
              <a:ext cx="251683" cy="339826"/>
            </a:xfrm>
            <a:custGeom>
              <a:avLst/>
              <a:gdLst/>
              <a:ahLst/>
              <a:cxnLst/>
              <a:rect l="l" t="t" r="r" b="b"/>
              <a:pathLst>
                <a:path w="2513" h="3393" extrusionOk="0">
                  <a:moveTo>
                    <a:pt x="1718" y="1"/>
                  </a:moveTo>
                  <a:cubicBezTo>
                    <a:pt x="1559" y="1"/>
                    <a:pt x="1400" y="11"/>
                    <a:pt x="1241" y="31"/>
                  </a:cubicBezTo>
                  <a:cubicBezTo>
                    <a:pt x="575" y="124"/>
                    <a:pt x="1" y="739"/>
                    <a:pt x="134" y="2010"/>
                  </a:cubicBezTo>
                  <a:cubicBezTo>
                    <a:pt x="246" y="2999"/>
                    <a:pt x="792" y="3392"/>
                    <a:pt x="1280" y="3392"/>
                  </a:cubicBezTo>
                  <a:cubicBezTo>
                    <a:pt x="1419" y="3392"/>
                    <a:pt x="1554" y="3361"/>
                    <a:pt x="1672" y="3302"/>
                  </a:cubicBezTo>
                  <a:cubicBezTo>
                    <a:pt x="2512" y="2891"/>
                    <a:pt x="2195" y="31"/>
                    <a:pt x="2195" y="31"/>
                  </a:cubicBezTo>
                  <a:cubicBezTo>
                    <a:pt x="2036" y="11"/>
                    <a:pt x="1877" y="1"/>
                    <a:pt x="1718" y="1"/>
                  </a:cubicBezTo>
                  <a:close/>
                </a:path>
              </a:pathLst>
            </a:custGeom>
            <a:solidFill>
              <a:srgbClr val="FFC2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1054;p43">
              <a:extLst>
                <a:ext uri="{FF2B5EF4-FFF2-40B4-BE49-F238E27FC236}">
                  <a16:creationId xmlns:a16="http://schemas.microsoft.com/office/drawing/2014/main" id="{EC14E659-6443-5849-A305-CFD7F4F55185}"/>
                </a:ext>
              </a:extLst>
            </p:cNvPr>
            <p:cNvSpPr/>
            <p:nvPr/>
          </p:nvSpPr>
          <p:spPr>
            <a:xfrm flipH="1">
              <a:off x="6248229" y="692187"/>
              <a:ext cx="358446" cy="162652"/>
            </a:xfrm>
            <a:custGeom>
              <a:avLst/>
              <a:gdLst/>
              <a:ahLst/>
              <a:cxnLst/>
              <a:rect l="l" t="t" r="r" b="b"/>
              <a:pathLst>
                <a:path w="3579" h="1624" extrusionOk="0">
                  <a:moveTo>
                    <a:pt x="2586" y="0"/>
                  </a:moveTo>
                  <a:cubicBezTo>
                    <a:pt x="2300" y="0"/>
                    <a:pt x="2031" y="133"/>
                    <a:pt x="1753" y="238"/>
                  </a:cubicBezTo>
                  <a:cubicBezTo>
                    <a:pt x="1446" y="351"/>
                    <a:pt x="1118" y="412"/>
                    <a:pt x="790" y="423"/>
                  </a:cubicBezTo>
                  <a:cubicBezTo>
                    <a:pt x="751" y="420"/>
                    <a:pt x="714" y="419"/>
                    <a:pt x="676" y="419"/>
                  </a:cubicBezTo>
                  <a:cubicBezTo>
                    <a:pt x="575" y="419"/>
                    <a:pt x="477" y="428"/>
                    <a:pt x="380" y="443"/>
                  </a:cubicBezTo>
                  <a:cubicBezTo>
                    <a:pt x="246" y="474"/>
                    <a:pt x="134" y="566"/>
                    <a:pt x="72" y="689"/>
                  </a:cubicBezTo>
                  <a:cubicBezTo>
                    <a:pt x="0" y="843"/>
                    <a:pt x="113" y="976"/>
                    <a:pt x="226" y="1069"/>
                  </a:cubicBezTo>
                  <a:cubicBezTo>
                    <a:pt x="369" y="1192"/>
                    <a:pt x="544" y="1274"/>
                    <a:pt x="739" y="1304"/>
                  </a:cubicBezTo>
                  <a:cubicBezTo>
                    <a:pt x="815" y="1315"/>
                    <a:pt x="892" y="1315"/>
                    <a:pt x="969" y="1315"/>
                  </a:cubicBezTo>
                  <a:cubicBezTo>
                    <a:pt x="1046" y="1315"/>
                    <a:pt x="1123" y="1315"/>
                    <a:pt x="1200" y="1325"/>
                  </a:cubicBezTo>
                  <a:cubicBezTo>
                    <a:pt x="1374" y="1366"/>
                    <a:pt x="1559" y="1417"/>
                    <a:pt x="1723" y="1489"/>
                  </a:cubicBezTo>
                  <a:cubicBezTo>
                    <a:pt x="1954" y="1581"/>
                    <a:pt x="2193" y="1624"/>
                    <a:pt x="2440" y="1624"/>
                  </a:cubicBezTo>
                  <a:cubicBezTo>
                    <a:pt x="2468" y="1624"/>
                    <a:pt x="2495" y="1623"/>
                    <a:pt x="2522" y="1622"/>
                  </a:cubicBezTo>
                  <a:cubicBezTo>
                    <a:pt x="2799" y="1602"/>
                    <a:pt x="3045" y="1458"/>
                    <a:pt x="3219" y="1243"/>
                  </a:cubicBezTo>
                  <a:cubicBezTo>
                    <a:pt x="3578" y="751"/>
                    <a:pt x="3250" y="54"/>
                    <a:pt x="2645" y="2"/>
                  </a:cubicBezTo>
                  <a:cubicBezTo>
                    <a:pt x="2625" y="1"/>
                    <a:pt x="2605" y="0"/>
                    <a:pt x="258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1055;p43">
              <a:extLst>
                <a:ext uri="{FF2B5EF4-FFF2-40B4-BE49-F238E27FC236}">
                  <a16:creationId xmlns:a16="http://schemas.microsoft.com/office/drawing/2014/main" id="{2422F916-9DD7-F647-B97A-E792FB820BF2}"/>
                </a:ext>
              </a:extLst>
            </p:cNvPr>
            <p:cNvSpPr/>
            <p:nvPr/>
          </p:nvSpPr>
          <p:spPr>
            <a:xfrm flipH="1">
              <a:off x="6504920" y="1153401"/>
              <a:ext cx="114074" cy="146827"/>
            </a:xfrm>
            <a:custGeom>
              <a:avLst/>
              <a:gdLst/>
              <a:ahLst/>
              <a:cxnLst/>
              <a:rect l="l" t="t" r="r" b="b"/>
              <a:pathLst>
                <a:path w="1139" h="1466" extrusionOk="0">
                  <a:moveTo>
                    <a:pt x="195" y="0"/>
                  </a:moveTo>
                  <a:lnTo>
                    <a:pt x="0" y="205"/>
                  </a:lnTo>
                  <a:cubicBezTo>
                    <a:pt x="31" y="482"/>
                    <a:pt x="93" y="769"/>
                    <a:pt x="185" y="1036"/>
                  </a:cubicBezTo>
                  <a:cubicBezTo>
                    <a:pt x="299" y="1357"/>
                    <a:pt x="478" y="1466"/>
                    <a:pt x="650" y="1466"/>
                  </a:cubicBezTo>
                  <a:cubicBezTo>
                    <a:pt x="895" y="1466"/>
                    <a:pt x="1126" y="1246"/>
                    <a:pt x="1138" y="1107"/>
                  </a:cubicBezTo>
                  <a:cubicBezTo>
                    <a:pt x="380" y="615"/>
                    <a:pt x="195" y="0"/>
                    <a:pt x="19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1056;p43">
              <a:extLst>
                <a:ext uri="{FF2B5EF4-FFF2-40B4-BE49-F238E27FC236}">
                  <a16:creationId xmlns:a16="http://schemas.microsoft.com/office/drawing/2014/main" id="{5C28C703-6036-C841-BB2C-87CD4E532789}"/>
                </a:ext>
              </a:extLst>
            </p:cNvPr>
            <p:cNvSpPr/>
            <p:nvPr/>
          </p:nvSpPr>
          <p:spPr>
            <a:xfrm flipH="1">
              <a:off x="6414581" y="1154403"/>
              <a:ext cx="90438" cy="141619"/>
            </a:xfrm>
            <a:custGeom>
              <a:avLst/>
              <a:gdLst/>
              <a:ahLst/>
              <a:cxnLst/>
              <a:rect l="l" t="t" r="r" b="b"/>
              <a:pathLst>
                <a:path w="903" h="1414" extrusionOk="0">
                  <a:moveTo>
                    <a:pt x="595" y="1"/>
                  </a:moveTo>
                  <a:cubicBezTo>
                    <a:pt x="574" y="441"/>
                    <a:pt x="349" y="841"/>
                    <a:pt x="0" y="1097"/>
                  </a:cubicBezTo>
                  <a:cubicBezTo>
                    <a:pt x="23" y="1211"/>
                    <a:pt x="252" y="1413"/>
                    <a:pt x="444" y="1413"/>
                  </a:cubicBezTo>
                  <a:cubicBezTo>
                    <a:pt x="513" y="1413"/>
                    <a:pt x="577" y="1388"/>
                    <a:pt x="626" y="1323"/>
                  </a:cubicBezTo>
                  <a:cubicBezTo>
                    <a:pt x="902" y="964"/>
                    <a:pt x="769" y="185"/>
                    <a:pt x="769" y="185"/>
                  </a:cubicBezTo>
                  <a:lnTo>
                    <a:pt x="59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1057;p43">
              <a:extLst>
                <a:ext uri="{FF2B5EF4-FFF2-40B4-BE49-F238E27FC236}">
                  <a16:creationId xmlns:a16="http://schemas.microsoft.com/office/drawing/2014/main" id="{4407BD1A-23E3-144E-8879-E0408BC6A68A}"/>
                </a:ext>
              </a:extLst>
            </p:cNvPr>
            <p:cNvSpPr/>
            <p:nvPr/>
          </p:nvSpPr>
          <p:spPr>
            <a:xfrm flipH="1">
              <a:off x="6645636" y="2172980"/>
              <a:ext cx="192092" cy="253693"/>
            </a:xfrm>
            <a:custGeom>
              <a:avLst/>
              <a:gdLst/>
              <a:ahLst/>
              <a:cxnLst/>
              <a:rect l="l" t="t" r="r" b="b"/>
              <a:pathLst>
                <a:path w="1918" h="2533" extrusionOk="0">
                  <a:moveTo>
                    <a:pt x="729" y="0"/>
                  </a:moveTo>
                  <a:lnTo>
                    <a:pt x="1" y="390"/>
                  </a:lnTo>
                  <a:lnTo>
                    <a:pt x="216" y="871"/>
                  </a:lnTo>
                  <a:cubicBezTo>
                    <a:pt x="431" y="1343"/>
                    <a:pt x="554" y="1404"/>
                    <a:pt x="688" y="1897"/>
                  </a:cubicBezTo>
                  <a:cubicBezTo>
                    <a:pt x="749" y="2184"/>
                    <a:pt x="954" y="2419"/>
                    <a:pt x="1231" y="2532"/>
                  </a:cubicBezTo>
                  <a:lnTo>
                    <a:pt x="1918" y="1589"/>
                  </a:lnTo>
                  <a:cubicBezTo>
                    <a:pt x="1815" y="1374"/>
                    <a:pt x="1682" y="1179"/>
                    <a:pt x="1508" y="1005"/>
                  </a:cubicBezTo>
                  <a:cubicBezTo>
                    <a:pt x="1272" y="820"/>
                    <a:pt x="729" y="0"/>
                    <a:pt x="729" y="0"/>
                  </a:cubicBezTo>
                  <a:close/>
                </a:path>
              </a:pathLst>
            </a:custGeom>
            <a:solidFill>
              <a:srgbClr val="FFC2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1058;p43">
              <a:extLst>
                <a:ext uri="{FF2B5EF4-FFF2-40B4-BE49-F238E27FC236}">
                  <a16:creationId xmlns:a16="http://schemas.microsoft.com/office/drawing/2014/main" id="{02DC15F7-7465-DA49-89AF-45C732129D65}"/>
                </a:ext>
              </a:extLst>
            </p:cNvPr>
            <p:cNvSpPr/>
            <p:nvPr/>
          </p:nvSpPr>
          <p:spPr>
            <a:xfrm flipH="1">
              <a:off x="6721553" y="1237531"/>
              <a:ext cx="316382" cy="1062845"/>
            </a:xfrm>
            <a:custGeom>
              <a:avLst/>
              <a:gdLst/>
              <a:ahLst/>
              <a:cxnLst/>
              <a:rect l="l" t="t" r="r" b="b"/>
              <a:pathLst>
                <a:path w="3159" h="10612" extrusionOk="0">
                  <a:moveTo>
                    <a:pt x="2184" y="1"/>
                  </a:moveTo>
                  <a:cubicBezTo>
                    <a:pt x="2184" y="1"/>
                    <a:pt x="1385" y="42"/>
                    <a:pt x="1016" y="1508"/>
                  </a:cubicBezTo>
                  <a:cubicBezTo>
                    <a:pt x="636" y="2964"/>
                    <a:pt x="175" y="5352"/>
                    <a:pt x="52" y="6377"/>
                  </a:cubicBezTo>
                  <a:cubicBezTo>
                    <a:pt x="1" y="6808"/>
                    <a:pt x="2297" y="10611"/>
                    <a:pt x="2297" y="10611"/>
                  </a:cubicBezTo>
                  <a:cubicBezTo>
                    <a:pt x="2297" y="10611"/>
                    <a:pt x="2758" y="10191"/>
                    <a:pt x="3158" y="9842"/>
                  </a:cubicBezTo>
                  <a:cubicBezTo>
                    <a:pt x="3158" y="9842"/>
                    <a:pt x="1887" y="7187"/>
                    <a:pt x="1887" y="6213"/>
                  </a:cubicBezTo>
                  <a:cubicBezTo>
                    <a:pt x="1887" y="6213"/>
                    <a:pt x="3035" y="3046"/>
                    <a:pt x="3066" y="2082"/>
                  </a:cubicBezTo>
                  <a:cubicBezTo>
                    <a:pt x="3107" y="1129"/>
                    <a:pt x="3117" y="93"/>
                    <a:pt x="218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1059;p43">
              <a:extLst>
                <a:ext uri="{FF2B5EF4-FFF2-40B4-BE49-F238E27FC236}">
                  <a16:creationId xmlns:a16="http://schemas.microsoft.com/office/drawing/2014/main" id="{320CC027-B3BD-7949-AEEB-82B7090522E9}"/>
                </a:ext>
              </a:extLst>
            </p:cNvPr>
            <p:cNvSpPr/>
            <p:nvPr/>
          </p:nvSpPr>
          <p:spPr>
            <a:xfrm flipH="1">
              <a:off x="5725631" y="1293618"/>
              <a:ext cx="620946" cy="684459"/>
            </a:xfrm>
            <a:custGeom>
              <a:avLst/>
              <a:gdLst/>
              <a:ahLst/>
              <a:cxnLst/>
              <a:rect l="l" t="t" r="r" b="b"/>
              <a:pathLst>
                <a:path w="6200" h="6834" extrusionOk="0">
                  <a:moveTo>
                    <a:pt x="1369" y="1"/>
                  </a:moveTo>
                  <a:cubicBezTo>
                    <a:pt x="0" y="1"/>
                    <a:pt x="386" y="1632"/>
                    <a:pt x="520" y="1891"/>
                  </a:cubicBezTo>
                  <a:cubicBezTo>
                    <a:pt x="663" y="2178"/>
                    <a:pt x="2447" y="4679"/>
                    <a:pt x="3472" y="5971"/>
                  </a:cubicBezTo>
                  <a:cubicBezTo>
                    <a:pt x="3978" y="6608"/>
                    <a:pt x="4374" y="6834"/>
                    <a:pt x="4668" y="6834"/>
                  </a:cubicBezTo>
                  <a:cubicBezTo>
                    <a:pt x="4971" y="6834"/>
                    <a:pt x="5168" y="6595"/>
                    <a:pt x="5266" y="6320"/>
                  </a:cubicBezTo>
                  <a:cubicBezTo>
                    <a:pt x="5451" y="5787"/>
                    <a:pt x="6199" y="938"/>
                    <a:pt x="6199" y="938"/>
                  </a:cubicBezTo>
                  <a:cubicBezTo>
                    <a:pt x="6046" y="730"/>
                    <a:pt x="5806" y="602"/>
                    <a:pt x="5555" y="602"/>
                  </a:cubicBezTo>
                  <a:cubicBezTo>
                    <a:pt x="5520" y="602"/>
                    <a:pt x="5485" y="605"/>
                    <a:pt x="5451" y="610"/>
                  </a:cubicBezTo>
                  <a:lnTo>
                    <a:pt x="4046" y="4198"/>
                  </a:lnTo>
                  <a:lnTo>
                    <a:pt x="3472" y="3152"/>
                  </a:lnTo>
                  <a:cubicBezTo>
                    <a:pt x="2878" y="2106"/>
                    <a:pt x="1976" y="77"/>
                    <a:pt x="1678" y="25"/>
                  </a:cubicBezTo>
                  <a:cubicBezTo>
                    <a:pt x="1566" y="9"/>
                    <a:pt x="1463" y="1"/>
                    <a:pt x="136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1060;p43">
              <a:extLst>
                <a:ext uri="{FF2B5EF4-FFF2-40B4-BE49-F238E27FC236}">
                  <a16:creationId xmlns:a16="http://schemas.microsoft.com/office/drawing/2014/main" id="{CAB1CF87-EF3D-0743-94B3-A5B94F882647}"/>
                </a:ext>
              </a:extLst>
            </p:cNvPr>
            <p:cNvSpPr/>
            <p:nvPr/>
          </p:nvSpPr>
          <p:spPr>
            <a:xfrm flipH="1">
              <a:off x="5916622" y="4317801"/>
              <a:ext cx="412829" cy="125294"/>
            </a:xfrm>
            <a:custGeom>
              <a:avLst/>
              <a:gdLst/>
              <a:ahLst/>
              <a:cxnLst/>
              <a:rect l="l" t="t" r="r" b="b"/>
              <a:pathLst>
                <a:path w="4122" h="1251" extrusionOk="0">
                  <a:moveTo>
                    <a:pt x="441" y="0"/>
                  </a:moveTo>
                  <a:cubicBezTo>
                    <a:pt x="0" y="595"/>
                    <a:pt x="349" y="1251"/>
                    <a:pt x="349" y="1251"/>
                  </a:cubicBezTo>
                  <a:lnTo>
                    <a:pt x="4121" y="1251"/>
                  </a:lnTo>
                  <a:cubicBezTo>
                    <a:pt x="3701" y="431"/>
                    <a:pt x="2553" y="820"/>
                    <a:pt x="2163" y="410"/>
                  </a:cubicBezTo>
                  <a:cubicBezTo>
                    <a:pt x="1774" y="0"/>
                    <a:pt x="1641" y="0"/>
                    <a:pt x="164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1061;p43">
              <a:extLst>
                <a:ext uri="{FF2B5EF4-FFF2-40B4-BE49-F238E27FC236}">
                  <a16:creationId xmlns:a16="http://schemas.microsoft.com/office/drawing/2014/main" id="{EBF2562D-8EF7-2342-8672-37FABE26A6F6}"/>
                </a:ext>
              </a:extLst>
            </p:cNvPr>
            <p:cNvSpPr/>
            <p:nvPr/>
          </p:nvSpPr>
          <p:spPr>
            <a:xfrm flipH="1">
              <a:off x="6820103" y="4293764"/>
              <a:ext cx="203410" cy="149331"/>
            </a:xfrm>
            <a:custGeom>
              <a:avLst/>
              <a:gdLst/>
              <a:ahLst/>
              <a:cxnLst/>
              <a:rect l="l" t="t" r="r" b="b"/>
              <a:pathLst>
                <a:path w="2031" h="1491" extrusionOk="0">
                  <a:moveTo>
                    <a:pt x="1187" y="1"/>
                  </a:moveTo>
                  <a:cubicBezTo>
                    <a:pt x="828" y="1"/>
                    <a:pt x="472" y="110"/>
                    <a:pt x="441" y="240"/>
                  </a:cubicBezTo>
                  <a:cubicBezTo>
                    <a:pt x="339" y="661"/>
                    <a:pt x="0" y="1009"/>
                    <a:pt x="144" y="1491"/>
                  </a:cubicBezTo>
                  <a:lnTo>
                    <a:pt x="1969" y="1491"/>
                  </a:lnTo>
                  <a:cubicBezTo>
                    <a:pt x="2030" y="1122"/>
                    <a:pt x="2020" y="753"/>
                    <a:pt x="1948" y="384"/>
                  </a:cubicBezTo>
                  <a:cubicBezTo>
                    <a:pt x="1883" y="102"/>
                    <a:pt x="1533" y="1"/>
                    <a:pt x="118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1062;p43">
              <a:extLst>
                <a:ext uri="{FF2B5EF4-FFF2-40B4-BE49-F238E27FC236}">
                  <a16:creationId xmlns:a16="http://schemas.microsoft.com/office/drawing/2014/main" id="{6278A2B1-CA8F-D84E-B39B-6E3B82902268}"/>
                </a:ext>
              </a:extLst>
            </p:cNvPr>
            <p:cNvSpPr/>
            <p:nvPr/>
          </p:nvSpPr>
          <p:spPr>
            <a:xfrm flipH="1">
              <a:off x="6611683" y="2281748"/>
              <a:ext cx="131600" cy="173669"/>
            </a:xfrm>
            <a:custGeom>
              <a:avLst/>
              <a:gdLst/>
              <a:ahLst/>
              <a:cxnLst/>
              <a:rect l="l" t="t" r="r" b="b"/>
              <a:pathLst>
                <a:path w="1314" h="1734" extrusionOk="0">
                  <a:moveTo>
                    <a:pt x="1067" y="1"/>
                  </a:moveTo>
                  <a:lnTo>
                    <a:pt x="1" y="1569"/>
                  </a:lnTo>
                  <a:lnTo>
                    <a:pt x="247" y="1733"/>
                  </a:lnTo>
                  <a:lnTo>
                    <a:pt x="1313" y="175"/>
                  </a:lnTo>
                  <a:lnTo>
                    <a:pt x="1067" y="1"/>
                  </a:lnTo>
                  <a:close/>
                </a:path>
              </a:pathLst>
            </a:custGeom>
            <a:solidFill>
              <a:srgbClr val="0038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1063;p43">
              <a:extLst>
                <a:ext uri="{FF2B5EF4-FFF2-40B4-BE49-F238E27FC236}">
                  <a16:creationId xmlns:a16="http://schemas.microsoft.com/office/drawing/2014/main" id="{2E17DC74-0461-6548-A8FB-D57026F5372B}"/>
                </a:ext>
              </a:extLst>
            </p:cNvPr>
            <p:cNvSpPr/>
            <p:nvPr/>
          </p:nvSpPr>
          <p:spPr>
            <a:xfrm flipH="1">
              <a:off x="6188739" y="2164667"/>
              <a:ext cx="539121" cy="39161"/>
            </a:xfrm>
            <a:custGeom>
              <a:avLst/>
              <a:gdLst/>
              <a:ahLst/>
              <a:cxnLst/>
              <a:rect l="l" t="t" r="r" b="b"/>
              <a:pathLst>
                <a:path w="5383" h="391" extrusionOk="0">
                  <a:moveTo>
                    <a:pt x="1" y="1"/>
                  </a:moveTo>
                  <a:lnTo>
                    <a:pt x="1" y="391"/>
                  </a:lnTo>
                  <a:lnTo>
                    <a:pt x="5383" y="391"/>
                  </a:lnTo>
                  <a:lnTo>
                    <a:pt x="5383" y="1"/>
                  </a:lnTo>
                  <a:close/>
                </a:path>
              </a:pathLst>
            </a:custGeom>
            <a:solidFill>
              <a:srgbClr val="0038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1064;p43">
              <a:extLst>
                <a:ext uri="{FF2B5EF4-FFF2-40B4-BE49-F238E27FC236}">
                  <a16:creationId xmlns:a16="http://schemas.microsoft.com/office/drawing/2014/main" id="{A5B18065-E1B9-DD4C-81EE-B6A98D5A0E0B}"/>
                </a:ext>
              </a:extLst>
            </p:cNvPr>
            <p:cNvSpPr/>
            <p:nvPr/>
          </p:nvSpPr>
          <p:spPr>
            <a:xfrm flipH="1">
              <a:off x="6384836" y="2452212"/>
              <a:ext cx="75014" cy="529920"/>
            </a:xfrm>
            <a:custGeom>
              <a:avLst/>
              <a:gdLst/>
              <a:ahLst/>
              <a:cxnLst/>
              <a:rect l="l" t="t" r="r" b="b"/>
              <a:pathLst>
                <a:path w="749" h="5291" extrusionOk="0">
                  <a:moveTo>
                    <a:pt x="749" y="0"/>
                  </a:moveTo>
                  <a:lnTo>
                    <a:pt x="0" y="2799"/>
                  </a:lnTo>
                  <a:lnTo>
                    <a:pt x="257" y="5290"/>
                  </a:lnTo>
                  <a:lnTo>
                    <a:pt x="74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1065;p43">
              <a:extLst>
                <a:ext uri="{FF2B5EF4-FFF2-40B4-BE49-F238E27FC236}">
                  <a16:creationId xmlns:a16="http://schemas.microsoft.com/office/drawing/2014/main" id="{61A3C39F-99E8-2040-B58E-EA5E50A103DE}"/>
                </a:ext>
              </a:extLst>
            </p:cNvPr>
            <p:cNvSpPr/>
            <p:nvPr/>
          </p:nvSpPr>
          <p:spPr>
            <a:xfrm flipH="1">
              <a:off x="6128143" y="1448057"/>
              <a:ext cx="50377" cy="275226"/>
            </a:xfrm>
            <a:custGeom>
              <a:avLst/>
              <a:gdLst/>
              <a:ahLst/>
              <a:cxnLst/>
              <a:rect l="l" t="t" r="r" b="b"/>
              <a:pathLst>
                <a:path w="503" h="2748" extrusionOk="0">
                  <a:moveTo>
                    <a:pt x="31" y="0"/>
                  </a:moveTo>
                  <a:lnTo>
                    <a:pt x="0" y="2051"/>
                  </a:lnTo>
                  <a:lnTo>
                    <a:pt x="503" y="2748"/>
                  </a:lnTo>
                  <a:lnTo>
                    <a:pt x="31" y="0"/>
                  </a:lnTo>
                  <a:close/>
                </a:path>
              </a:pathLst>
            </a:custGeom>
            <a:solidFill>
              <a:srgbClr val="FF79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1066;p43">
              <a:extLst>
                <a:ext uri="{FF2B5EF4-FFF2-40B4-BE49-F238E27FC236}">
                  <a16:creationId xmlns:a16="http://schemas.microsoft.com/office/drawing/2014/main" id="{52DA89ED-A66B-974D-BA3B-8122F6E2682F}"/>
                </a:ext>
              </a:extLst>
            </p:cNvPr>
            <p:cNvSpPr/>
            <p:nvPr/>
          </p:nvSpPr>
          <p:spPr>
            <a:xfrm flipH="1">
              <a:off x="6742082" y="1517866"/>
              <a:ext cx="35053" cy="247583"/>
            </a:xfrm>
            <a:custGeom>
              <a:avLst/>
              <a:gdLst/>
              <a:ahLst/>
              <a:cxnLst/>
              <a:rect l="l" t="t" r="r" b="b"/>
              <a:pathLst>
                <a:path w="350" h="2472" extrusionOk="0">
                  <a:moveTo>
                    <a:pt x="349" y="1"/>
                  </a:moveTo>
                  <a:lnTo>
                    <a:pt x="1" y="1262"/>
                  </a:lnTo>
                  <a:cubicBezTo>
                    <a:pt x="11" y="1395"/>
                    <a:pt x="226" y="2471"/>
                    <a:pt x="226" y="2471"/>
                  </a:cubicBezTo>
                  <a:lnTo>
                    <a:pt x="349" y="1"/>
                  </a:lnTo>
                  <a:close/>
                </a:path>
              </a:pathLst>
            </a:custGeom>
            <a:solidFill>
              <a:srgbClr val="FF79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4" name="Google Shape;1067;p43">
            <a:extLst>
              <a:ext uri="{FF2B5EF4-FFF2-40B4-BE49-F238E27FC236}">
                <a16:creationId xmlns:a16="http://schemas.microsoft.com/office/drawing/2014/main" id="{2A4B4DEB-F212-414B-8896-FF84210C43B3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69427" y="2663484"/>
            <a:ext cx="5606801" cy="538970"/>
          </a:xfrm>
          <a:prstGeom prst="rect">
            <a:avLst/>
          </a:prstGeom>
          <a:noFill/>
          <a:ln>
            <a:noFill/>
          </a:ln>
        </p:spPr>
      </p:pic>
      <p:pic>
        <p:nvPicPr>
          <p:cNvPr id="35" name="Google Shape;1068;p43">
            <a:extLst>
              <a:ext uri="{FF2B5EF4-FFF2-40B4-BE49-F238E27FC236}">
                <a16:creationId xmlns:a16="http://schemas.microsoft.com/office/drawing/2014/main" id="{CD816ED4-927D-194E-A591-4BBA3ADA3DEE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534211" y="3344509"/>
            <a:ext cx="5516316" cy="643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6" name="Google Shape;1069;p43">
            <a:extLst>
              <a:ext uri="{FF2B5EF4-FFF2-40B4-BE49-F238E27FC236}">
                <a16:creationId xmlns:a16="http://schemas.microsoft.com/office/drawing/2014/main" id="{F5DE9E27-CBB0-6C4A-AEA4-D1A66AAB212E}"/>
              </a:ext>
            </a:extLst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773002" y="4126384"/>
            <a:ext cx="5136650" cy="578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7" name="Google Shape;1070;p43">
            <a:extLst>
              <a:ext uri="{FF2B5EF4-FFF2-40B4-BE49-F238E27FC236}">
                <a16:creationId xmlns:a16="http://schemas.microsoft.com/office/drawing/2014/main" id="{10131B8F-9166-7D4A-AE06-3F5F8FEB72B7}"/>
              </a:ext>
            </a:extLst>
          </p:cNvPr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443727" y="4865559"/>
            <a:ext cx="5136650" cy="434757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8" name="직선 연결선 22">
            <a:extLst>
              <a:ext uri="{FF2B5EF4-FFF2-40B4-BE49-F238E27FC236}">
                <a16:creationId xmlns:a16="http://schemas.microsoft.com/office/drawing/2014/main" id="{C5AE58F9-4E49-A84D-A095-C482B509B01E}"/>
              </a:ext>
            </a:extLst>
          </p:cNvPr>
          <p:cNvCxnSpPr/>
          <p:nvPr/>
        </p:nvCxnSpPr>
        <p:spPr>
          <a:xfrm>
            <a:off x="139700" y="491296"/>
            <a:ext cx="19939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TextBox 38">
            <a:extLst>
              <a:ext uri="{FF2B5EF4-FFF2-40B4-BE49-F238E27FC236}">
                <a16:creationId xmlns:a16="http://schemas.microsoft.com/office/drawing/2014/main" id="{4CB4E4EA-8BBC-5E4A-8A95-4078C141AF04}"/>
              </a:ext>
            </a:extLst>
          </p:cNvPr>
          <p:cNvSpPr txBox="1"/>
          <p:nvPr/>
        </p:nvSpPr>
        <p:spPr>
          <a:xfrm>
            <a:off x="886674" y="588588"/>
            <a:ext cx="2159566" cy="36933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ko-KR" altLang="en-US" dirty="0"/>
              <a:t>프로젝트 선정 이유</a:t>
            </a:r>
          </a:p>
        </p:txBody>
      </p:sp>
    </p:spTree>
    <p:extLst>
      <p:ext uri="{BB962C8B-B14F-4D97-AF65-F5344CB8AC3E}">
        <p14:creationId xmlns:p14="http://schemas.microsoft.com/office/powerpoint/2010/main" val="4256998815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21" name="Picture 5">
            <a:extLst>
              <a:ext uri="{FF2B5EF4-FFF2-40B4-BE49-F238E27FC236}">
                <a16:creationId xmlns:a16="http://schemas.microsoft.com/office/drawing/2014/main" id="{ABA43B91-9248-D448-8F9D-89A788BA8A4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1228" y="4229488"/>
            <a:ext cx="3844744" cy="22630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222" name="Picture 6">
            <a:extLst>
              <a:ext uri="{FF2B5EF4-FFF2-40B4-BE49-F238E27FC236}">
                <a16:creationId xmlns:a16="http://schemas.microsoft.com/office/drawing/2014/main" id="{0A1DF2A4-46AF-2C4C-99E3-78F06E6E81A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87462" y="4229488"/>
            <a:ext cx="3844744" cy="22894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223" name="Picture 7">
            <a:extLst>
              <a:ext uri="{FF2B5EF4-FFF2-40B4-BE49-F238E27FC236}">
                <a16:creationId xmlns:a16="http://schemas.microsoft.com/office/drawing/2014/main" id="{9D775A49-D861-1145-8767-BACF2E65665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63697" y="4229488"/>
            <a:ext cx="3817076" cy="22894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218" name="Picture 2">
            <a:extLst>
              <a:ext uri="{FF2B5EF4-FFF2-40B4-BE49-F238E27FC236}">
                <a16:creationId xmlns:a16="http://schemas.microsoft.com/office/drawing/2014/main" id="{F125DA29-201E-944E-9A6C-1AC7166EF36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6674" y="1063452"/>
            <a:ext cx="5097295" cy="30605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219" name="Picture 3">
            <a:extLst>
              <a:ext uri="{FF2B5EF4-FFF2-40B4-BE49-F238E27FC236}">
                <a16:creationId xmlns:a16="http://schemas.microsoft.com/office/drawing/2014/main" id="{75650CB8-A50E-A144-9EFC-B35BD2E7A86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" r="333" b="2057"/>
          <a:stretch/>
        </p:blipFill>
        <p:spPr bwMode="auto">
          <a:xfrm>
            <a:off x="6208030" y="1125444"/>
            <a:ext cx="5097295" cy="29975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39" name="직선 연결선 22">
            <a:extLst>
              <a:ext uri="{FF2B5EF4-FFF2-40B4-BE49-F238E27FC236}">
                <a16:creationId xmlns:a16="http://schemas.microsoft.com/office/drawing/2014/main" id="{8EDBE98C-385F-A340-9945-45F1D0BCEFE9}"/>
              </a:ext>
            </a:extLst>
          </p:cNvPr>
          <p:cNvCxnSpPr/>
          <p:nvPr/>
        </p:nvCxnSpPr>
        <p:spPr>
          <a:xfrm>
            <a:off x="139700" y="491296"/>
            <a:ext cx="1993900" cy="0"/>
          </a:xfrm>
          <a:prstGeom prst="line">
            <a:avLst/>
          </a:prstGeom>
          <a:ln w="12700">
            <a:solidFill>
              <a:srgbClr val="B5DAD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>
            <a:extLst>
              <a:ext uri="{FF2B5EF4-FFF2-40B4-BE49-F238E27FC236}">
                <a16:creationId xmlns:a16="http://schemas.microsoft.com/office/drawing/2014/main" id="{D9670630-7CB5-4940-8598-3ED41BBFB88D}"/>
              </a:ext>
            </a:extLst>
          </p:cNvPr>
          <p:cNvSpPr txBox="1"/>
          <p:nvPr/>
        </p:nvSpPr>
        <p:spPr>
          <a:xfrm>
            <a:off x="886674" y="588588"/>
            <a:ext cx="1668149" cy="36933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rgbClr val="74AA9E"/>
                </a:solidFill>
              </a:rPr>
              <a:t>시각화 </a:t>
            </a:r>
            <a:r>
              <a:rPr lang="en-US" altLang="ko-KR" dirty="0">
                <a:solidFill>
                  <a:srgbClr val="74AA9E"/>
                </a:solidFill>
              </a:rPr>
              <a:t>–</a:t>
            </a:r>
            <a:r>
              <a:rPr lang="ko-KR" altLang="en-US" dirty="0">
                <a:solidFill>
                  <a:srgbClr val="74AA9E"/>
                </a:solidFill>
              </a:rPr>
              <a:t> </a:t>
            </a:r>
            <a:r>
              <a:rPr lang="en-US" altLang="ko-KR" dirty="0">
                <a:solidFill>
                  <a:srgbClr val="74AA9E"/>
                </a:solidFill>
              </a:rPr>
              <a:t>Altria</a:t>
            </a:r>
            <a:endParaRPr lang="ko-KR" altLang="en-US" dirty="0">
              <a:solidFill>
                <a:srgbClr val="74AA9E"/>
              </a:solidFill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AE6B7106-75F6-9D4B-833E-06FB4B3898EF}"/>
              </a:ext>
            </a:extLst>
          </p:cNvPr>
          <p:cNvSpPr/>
          <p:nvPr/>
        </p:nvSpPr>
        <p:spPr>
          <a:xfrm>
            <a:off x="11236568" y="3244362"/>
            <a:ext cx="112717" cy="879594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43FB0BD-350C-394B-8F87-5951E6DDAFD4}"/>
              </a:ext>
            </a:extLst>
          </p:cNvPr>
          <p:cNvSpPr txBox="1"/>
          <p:nvPr/>
        </p:nvSpPr>
        <p:spPr>
          <a:xfrm>
            <a:off x="8163697" y="968757"/>
            <a:ext cx="162667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spc="-150" dirty="0"/>
              <a:t>MO   vs  SPY</a:t>
            </a:r>
            <a:endParaRPr kumimoji="1" lang="ko-Kore-KR" altLang="en-US" sz="1050" spc="-150" dirty="0"/>
          </a:p>
        </p:txBody>
      </p:sp>
    </p:spTree>
    <p:extLst>
      <p:ext uri="{BB962C8B-B14F-4D97-AF65-F5344CB8AC3E}">
        <p14:creationId xmlns:p14="http://schemas.microsoft.com/office/powerpoint/2010/main" val="3177781710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9" name="직선 연결선 22">
            <a:extLst>
              <a:ext uri="{FF2B5EF4-FFF2-40B4-BE49-F238E27FC236}">
                <a16:creationId xmlns:a16="http://schemas.microsoft.com/office/drawing/2014/main" id="{8EDBE98C-385F-A340-9945-45F1D0BCEFE9}"/>
              </a:ext>
            </a:extLst>
          </p:cNvPr>
          <p:cNvCxnSpPr/>
          <p:nvPr/>
        </p:nvCxnSpPr>
        <p:spPr>
          <a:xfrm>
            <a:off x="139700" y="491296"/>
            <a:ext cx="1993900" cy="0"/>
          </a:xfrm>
          <a:prstGeom prst="line">
            <a:avLst/>
          </a:prstGeom>
          <a:ln w="12700">
            <a:solidFill>
              <a:srgbClr val="B5DAD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>
            <a:extLst>
              <a:ext uri="{FF2B5EF4-FFF2-40B4-BE49-F238E27FC236}">
                <a16:creationId xmlns:a16="http://schemas.microsoft.com/office/drawing/2014/main" id="{D9670630-7CB5-4940-8598-3ED41BBFB88D}"/>
              </a:ext>
            </a:extLst>
          </p:cNvPr>
          <p:cNvSpPr txBox="1"/>
          <p:nvPr/>
        </p:nvSpPr>
        <p:spPr>
          <a:xfrm>
            <a:off x="886674" y="588588"/>
            <a:ext cx="2916183" cy="36933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rgbClr val="74AA9E"/>
                </a:solidFill>
              </a:rPr>
              <a:t>주식 </a:t>
            </a:r>
            <a:r>
              <a:rPr lang="en-US" altLang="ko-KR" dirty="0">
                <a:solidFill>
                  <a:srgbClr val="74AA9E"/>
                </a:solidFill>
              </a:rPr>
              <a:t>vs </a:t>
            </a:r>
            <a:r>
              <a:rPr lang="ko-KR" altLang="en-US" dirty="0">
                <a:solidFill>
                  <a:srgbClr val="74AA9E"/>
                </a:solidFill>
              </a:rPr>
              <a:t>경제상황 상관관계</a:t>
            </a:r>
          </a:p>
        </p:txBody>
      </p:sp>
      <p:pic>
        <p:nvPicPr>
          <p:cNvPr id="10242" name="Picture 2">
            <a:extLst>
              <a:ext uri="{FF2B5EF4-FFF2-40B4-BE49-F238E27FC236}">
                <a16:creationId xmlns:a16="http://schemas.microsoft.com/office/drawing/2014/main" id="{5452D813-8BA4-A243-80A1-3C10F8B3DA2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2625" y="1098893"/>
            <a:ext cx="10826750" cy="50990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직사각형 3">
            <a:extLst>
              <a:ext uri="{FF2B5EF4-FFF2-40B4-BE49-F238E27FC236}">
                <a16:creationId xmlns:a16="http://schemas.microsoft.com/office/drawing/2014/main" id="{7073247A-C3E8-004F-8789-B4EC168247E1}"/>
              </a:ext>
            </a:extLst>
          </p:cNvPr>
          <p:cNvSpPr/>
          <p:nvPr/>
        </p:nvSpPr>
        <p:spPr>
          <a:xfrm>
            <a:off x="9910120" y="1098893"/>
            <a:ext cx="1359241" cy="420988"/>
          </a:xfrm>
          <a:prstGeom prst="rect">
            <a:avLst/>
          </a:prstGeom>
          <a:noFill/>
          <a:ln w="317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5" name="타원 4">
            <a:extLst>
              <a:ext uri="{FF2B5EF4-FFF2-40B4-BE49-F238E27FC236}">
                <a16:creationId xmlns:a16="http://schemas.microsoft.com/office/drawing/2014/main" id="{DE826E51-1F4A-9B42-B0F8-2E9E4BFE8AAE}"/>
              </a:ext>
            </a:extLst>
          </p:cNvPr>
          <p:cNvSpPr/>
          <p:nvPr/>
        </p:nvSpPr>
        <p:spPr>
          <a:xfrm>
            <a:off x="10163431" y="5647358"/>
            <a:ext cx="1105929" cy="347924"/>
          </a:xfrm>
          <a:prstGeom prst="ellipse">
            <a:avLst/>
          </a:prstGeom>
          <a:noFill/>
          <a:ln w="317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7" name="타원 6">
            <a:extLst>
              <a:ext uri="{FF2B5EF4-FFF2-40B4-BE49-F238E27FC236}">
                <a16:creationId xmlns:a16="http://schemas.microsoft.com/office/drawing/2014/main" id="{00093E3E-DE93-E342-A907-49F937BD0FF5}"/>
              </a:ext>
            </a:extLst>
          </p:cNvPr>
          <p:cNvSpPr/>
          <p:nvPr/>
        </p:nvSpPr>
        <p:spPr>
          <a:xfrm>
            <a:off x="10163431" y="1895415"/>
            <a:ext cx="1105929" cy="347924"/>
          </a:xfrm>
          <a:prstGeom prst="ellipse">
            <a:avLst/>
          </a:prstGeom>
          <a:noFill/>
          <a:ln w="317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9" name="아래쪽 화살표[D] 8">
            <a:extLst>
              <a:ext uri="{FF2B5EF4-FFF2-40B4-BE49-F238E27FC236}">
                <a16:creationId xmlns:a16="http://schemas.microsoft.com/office/drawing/2014/main" id="{347F08F5-19A1-F449-BD09-D2A2640648F9}"/>
              </a:ext>
            </a:extLst>
          </p:cNvPr>
          <p:cNvSpPr/>
          <p:nvPr/>
        </p:nvSpPr>
        <p:spPr>
          <a:xfrm>
            <a:off x="10044547" y="3491777"/>
            <a:ext cx="1457117" cy="907142"/>
          </a:xfrm>
          <a:prstGeom prst="downArrow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141101543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9" name="직선 연결선 22">
            <a:extLst>
              <a:ext uri="{FF2B5EF4-FFF2-40B4-BE49-F238E27FC236}">
                <a16:creationId xmlns:a16="http://schemas.microsoft.com/office/drawing/2014/main" id="{8EDBE98C-385F-A340-9945-45F1D0BCEFE9}"/>
              </a:ext>
            </a:extLst>
          </p:cNvPr>
          <p:cNvCxnSpPr/>
          <p:nvPr/>
        </p:nvCxnSpPr>
        <p:spPr>
          <a:xfrm>
            <a:off x="139700" y="491296"/>
            <a:ext cx="1993900" cy="0"/>
          </a:xfrm>
          <a:prstGeom prst="line">
            <a:avLst/>
          </a:prstGeom>
          <a:ln w="12700">
            <a:solidFill>
              <a:srgbClr val="B5DAD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>
            <a:extLst>
              <a:ext uri="{FF2B5EF4-FFF2-40B4-BE49-F238E27FC236}">
                <a16:creationId xmlns:a16="http://schemas.microsoft.com/office/drawing/2014/main" id="{D9670630-7CB5-4940-8598-3ED41BBFB88D}"/>
              </a:ext>
            </a:extLst>
          </p:cNvPr>
          <p:cNvSpPr txBox="1"/>
          <p:nvPr/>
        </p:nvSpPr>
        <p:spPr>
          <a:xfrm>
            <a:off x="886674" y="588588"/>
            <a:ext cx="2916183" cy="36933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rgbClr val="74AA9E"/>
                </a:solidFill>
              </a:rPr>
              <a:t>주식 </a:t>
            </a:r>
            <a:r>
              <a:rPr lang="en-US" altLang="ko-KR" dirty="0">
                <a:solidFill>
                  <a:srgbClr val="74AA9E"/>
                </a:solidFill>
              </a:rPr>
              <a:t>vs </a:t>
            </a:r>
            <a:r>
              <a:rPr lang="ko-KR" altLang="en-US" dirty="0">
                <a:solidFill>
                  <a:srgbClr val="74AA9E"/>
                </a:solidFill>
              </a:rPr>
              <a:t>경제상황 상관관계</a:t>
            </a:r>
          </a:p>
        </p:txBody>
      </p:sp>
      <p:pic>
        <p:nvPicPr>
          <p:cNvPr id="11270" name="Picture 6">
            <a:extLst>
              <a:ext uri="{FF2B5EF4-FFF2-40B4-BE49-F238E27FC236}">
                <a16:creationId xmlns:a16="http://schemas.microsoft.com/office/drawing/2014/main" id="{7E0A950F-CA43-1F48-8F4B-834F7145133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6674" y="5935833"/>
            <a:ext cx="11083636" cy="5556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7E95B5EE-1489-4446-A5CD-59AA5BCF89A2}"/>
              </a:ext>
            </a:extLst>
          </p:cNvPr>
          <p:cNvSpPr/>
          <p:nvPr/>
        </p:nvSpPr>
        <p:spPr>
          <a:xfrm>
            <a:off x="7065818" y="2273395"/>
            <a:ext cx="3602406" cy="289310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algn="ctr"/>
            <a:r>
              <a:rPr lang="en-US" altLang="ko-KR" b="1" dirty="0">
                <a:solidFill>
                  <a:srgbClr val="07105C"/>
                </a:solidFill>
                <a:latin typeface="Montserrat" pitchFamily="2" charset="0"/>
              </a:rPr>
              <a:t>2007.01 - 2021.09 </a:t>
            </a:r>
            <a:r>
              <a:rPr lang="ko-KR" altLang="en-US" b="1" dirty="0">
                <a:solidFill>
                  <a:srgbClr val="07105C"/>
                </a:solidFill>
                <a:latin typeface="Montserrat" pitchFamily="2" charset="0"/>
              </a:rPr>
              <a:t>데이터</a:t>
            </a:r>
            <a:endParaRPr lang="ko-KR" altLang="en-US" dirty="0"/>
          </a:p>
          <a:p>
            <a:pPr marL="457200" algn="ctr"/>
            <a:br>
              <a:rPr lang="ko-KR" altLang="en-US" dirty="0"/>
            </a:br>
            <a:r>
              <a:rPr lang="ko-KR" altLang="en-US" sz="2000" b="1" u="sng" dirty="0">
                <a:solidFill>
                  <a:srgbClr val="07105C"/>
                </a:solidFill>
                <a:latin typeface="Montserrat" pitchFamily="2" charset="0"/>
              </a:rPr>
              <a:t>관계 요소</a:t>
            </a:r>
            <a:endParaRPr lang="ko-KR" altLang="en-US" dirty="0"/>
          </a:p>
          <a:p>
            <a:pPr marL="457200" algn="ctr"/>
            <a:br>
              <a:rPr lang="ko-KR" altLang="en-US" dirty="0"/>
            </a:br>
            <a:r>
              <a:rPr lang="ko-KR" altLang="en-US" b="1" dirty="0">
                <a:solidFill>
                  <a:srgbClr val="07105C"/>
                </a:solidFill>
                <a:latin typeface="Montserrat" pitchFamily="2" charset="0"/>
              </a:rPr>
              <a:t>주식 </a:t>
            </a:r>
            <a:r>
              <a:rPr lang="ko-KR" altLang="en-US" b="1" dirty="0" err="1">
                <a:solidFill>
                  <a:srgbClr val="07105C"/>
                </a:solidFill>
                <a:latin typeface="Montserrat" pitchFamily="2" charset="0"/>
              </a:rPr>
              <a:t>가속력</a:t>
            </a:r>
            <a:r>
              <a:rPr lang="ko-KR" altLang="en-US" b="1" dirty="0">
                <a:solidFill>
                  <a:srgbClr val="07105C"/>
                </a:solidFill>
                <a:latin typeface="Montserrat" pitchFamily="2" charset="0"/>
              </a:rPr>
              <a:t> </a:t>
            </a:r>
            <a:endParaRPr lang="ko-KR" altLang="en-US" dirty="0"/>
          </a:p>
          <a:p>
            <a:pPr marL="457200" algn="ctr"/>
            <a:r>
              <a:rPr lang="en-US" altLang="ko-Kore-KR" b="1" dirty="0">
                <a:solidFill>
                  <a:srgbClr val="07105C"/>
                </a:solidFill>
                <a:latin typeface="Montserrat" pitchFamily="2" charset="0"/>
              </a:rPr>
              <a:t>SPY</a:t>
            </a:r>
            <a:endParaRPr lang="en-US" altLang="ko-Kore-KR" dirty="0"/>
          </a:p>
          <a:p>
            <a:pPr marL="457200" algn="ctr"/>
            <a:r>
              <a:rPr lang="en-US" altLang="ko-Kore-KR" b="1" dirty="0">
                <a:solidFill>
                  <a:srgbClr val="07105C"/>
                </a:solidFill>
                <a:latin typeface="Montserrat" pitchFamily="2" charset="0"/>
              </a:rPr>
              <a:t>SHV</a:t>
            </a:r>
            <a:endParaRPr lang="en-US" altLang="ko-Kore-KR" dirty="0"/>
          </a:p>
          <a:p>
            <a:pPr marL="457200" algn="ctr"/>
            <a:r>
              <a:rPr lang="en-US" altLang="ko-Kore-KR" b="1" dirty="0">
                <a:solidFill>
                  <a:srgbClr val="07105C"/>
                </a:solidFill>
                <a:latin typeface="Montserrat" pitchFamily="2" charset="0"/>
              </a:rPr>
              <a:t>EXMKT = SPY - SHV  </a:t>
            </a:r>
            <a:endParaRPr lang="en-US" altLang="ko-Kore-KR" dirty="0"/>
          </a:p>
          <a:p>
            <a:br>
              <a:rPr lang="en-US" altLang="ko-Kore-KR" dirty="0"/>
            </a:br>
            <a:endParaRPr lang="ko-Kore-KR" altLang="en-US" dirty="0"/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B933AC2E-BAE9-7E43-96DB-68403B3FD0DB}"/>
              </a:ext>
            </a:extLst>
          </p:cNvPr>
          <p:cNvGrpSpPr/>
          <p:nvPr/>
        </p:nvGrpSpPr>
        <p:grpSpPr>
          <a:xfrm rot="10800000">
            <a:off x="5822259" y="5356287"/>
            <a:ext cx="1937125" cy="579546"/>
            <a:chOff x="3277154" y="5416552"/>
            <a:chExt cx="2680301" cy="778922"/>
          </a:xfrm>
        </p:grpSpPr>
        <p:sp>
          <p:nvSpPr>
            <p:cNvPr id="3" name="삼각형 2">
              <a:extLst>
                <a:ext uri="{FF2B5EF4-FFF2-40B4-BE49-F238E27FC236}">
                  <a16:creationId xmlns:a16="http://schemas.microsoft.com/office/drawing/2014/main" id="{A95ACF4C-0645-6C47-BFEA-A46E1FA6D010}"/>
                </a:ext>
              </a:extLst>
            </p:cNvPr>
            <p:cNvSpPr/>
            <p:nvPr/>
          </p:nvSpPr>
          <p:spPr>
            <a:xfrm>
              <a:off x="3277154" y="5416552"/>
              <a:ext cx="2680301" cy="519282"/>
            </a:xfrm>
            <a:prstGeom prst="triangl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  <p:sp>
          <p:nvSpPr>
            <p:cNvPr id="12" name="삼각형 11">
              <a:extLst>
                <a:ext uri="{FF2B5EF4-FFF2-40B4-BE49-F238E27FC236}">
                  <a16:creationId xmlns:a16="http://schemas.microsoft.com/office/drawing/2014/main" id="{5E2FF5AC-70E9-EC43-BE5D-0B366279948F}"/>
                </a:ext>
              </a:extLst>
            </p:cNvPr>
            <p:cNvSpPr/>
            <p:nvPr/>
          </p:nvSpPr>
          <p:spPr>
            <a:xfrm>
              <a:off x="3277154" y="5676192"/>
              <a:ext cx="2680301" cy="519282"/>
            </a:xfrm>
            <a:prstGeom prst="triangle">
              <a:avLst/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</p:grpSp>
      <p:pic>
        <p:nvPicPr>
          <p:cNvPr id="11266" name="Picture 2">
            <a:extLst>
              <a:ext uri="{FF2B5EF4-FFF2-40B4-BE49-F238E27FC236}">
                <a16:creationId xmlns:a16="http://schemas.microsoft.com/office/drawing/2014/main" id="{94ACDED0-5A68-6543-993F-63E401F246C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6674" y="1441449"/>
            <a:ext cx="5763732" cy="40449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72336012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2">
            <a:extLst>
              <a:ext uri="{FF2B5EF4-FFF2-40B4-BE49-F238E27FC236}">
                <a16:creationId xmlns:a16="http://schemas.microsoft.com/office/drawing/2014/main" id="{7D2A83F1-1661-CD42-BD02-AB6826C94B9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6674" y="1375434"/>
            <a:ext cx="6651989" cy="52106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39" name="직선 연결선 22">
            <a:extLst>
              <a:ext uri="{FF2B5EF4-FFF2-40B4-BE49-F238E27FC236}">
                <a16:creationId xmlns:a16="http://schemas.microsoft.com/office/drawing/2014/main" id="{8EDBE98C-385F-A340-9945-45F1D0BCEFE9}"/>
              </a:ext>
            </a:extLst>
          </p:cNvPr>
          <p:cNvCxnSpPr/>
          <p:nvPr/>
        </p:nvCxnSpPr>
        <p:spPr>
          <a:xfrm>
            <a:off x="139700" y="491296"/>
            <a:ext cx="1993900" cy="0"/>
          </a:xfrm>
          <a:prstGeom prst="line">
            <a:avLst/>
          </a:prstGeom>
          <a:ln w="12700">
            <a:solidFill>
              <a:srgbClr val="B5DAD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>
            <a:extLst>
              <a:ext uri="{FF2B5EF4-FFF2-40B4-BE49-F238E27FC236}">
                <a16:creationId xmlns:a16="http://schemas.microsoft.com/office/drawing/2014/main" id="{D9670630-7CB5-4940-8598-3ED41BBFB88D}"/>
              </a:ext>
            </a:extLst>
          </p:cNvPr>
          <p:cNvSpPr txBox="1"/>
          <p:nvPr/>
        </p:nvSpPr>
        <p:spPr>
          <a:xfrm>
            <a:off x="886674" y="588588"/>
            <a:ext cx="2916183" cy="36933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rgbClr val="74AA9E"/>
                </a:solidFill>
              </a:rPr>
              <a:t>주식 </a:t>
            </a:r>
            <a:r>
              <a:rPr lang="en-US" altLang="ko-KR" dirty="0">
                <a:solidFill>
                  <a:srgbClr val="74AA9E"/>
                </a:solidFill>
              </a:rPr>
              <a:t>vs </a:t>
            </a:r>
            <a:r>
              <a:rPr lang="ko-KR" altLang="en-US" dirty="0">
                <a:solidFill>
                  <a:srgbClr val="74AA9E"/>
                </a:solidFill>
              </a:rPr>
              <a:t>경제상황 상관관계</a:t>
            </a:r>
          </a:p>
        </p:txBody>
      </p:sp>
      <p:sp>
        <p:nvSpPr>
          <p:cNvPr id="11" name="Rectangle 1">
            <a:extLst>
              <a:ext uri="{FF2B5EF4-FFF2-40B4-BE49-F238E27FC236}">
                <a16:creationId xmlns:a16="http://schemas.microsoft.com/office/drawing/2014/main" id="{AC88CE86-7D02-5648-BB73-4668347F6461}"/>
              </a:ext>
            </a:extLst>
          </p:cNvPr>
          <p:cNvSpPr>
            <a:spLocks noChangeArrowheads="1"/>
          </p:cNvSpPr>
          <p:nvPr/>
        </p:nvSpPr>
        <p:spPr bwMode="auto">
          <a:xfrm>
            <a:off x="7956041" y="1434738"/>
            <a:ext cx="3664786" cy="190821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ko-Kore-KR" altLang="ko-Kore-KR" sz="1700" b="1" i="0" u="none" strike="noStrike" cap="none" normalizeH="0" baseline="0" dirty="0">
                <a:ln>
                  <a:noFill/>
                </a:ln>
                <a:solidFill>
                  <a:srgbClr val="07105C"/>
                </a:solidFill>
                <a:effectLst/>
                <a:latin typeface="Arial" panose="020B0604020202020204" pitchFamily="34" charset="0"/>
                <a:ea typeface="Open Sans" panose="020B0606030504020204" pitchFamily="34" charset="0"/>
              </a:rPr>
              <a:t>경제상황은 주식의 움직임을 64.5% </a:t>
            </a:r>
            <a:endParaRPr kumimoji="0" lang="ko-Kore-KR" altLang="ko-Kore-KR" sz="1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ko-Kore-KR" altLang="ko-Kore-KR" sz="1700" b="1" i="0" u="none" strike="noStrike" cap="none" normalizeH="0" baseline="0" dirty="0">
                <a:ln>
                  <a:noFill/>
                </a:ln>
                <a:solidFill>
                  <a:srgbClr val="07105C"/>
                </a:solidFill>
                <a:effectLst/>
                <a:latin typeface="Arial" panose="020B0604020202020204" pitchFamily="34" charset="0"/>
                <a:ea typeface="Open Sans" panose="020B0606030504020204" pitchFamily="34" charset="0"/>
              </a:rPr>
              <a:t>설명할 수 있다 </a:t>
            </a:r>
            <a:endParaRPr kumimoji="0" lang="ko-Kore-KR" altLang="ko-Kore-KR" sz="1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ko-Kore-KR" altLang="ko-Kore-KR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endParaRPr kumimoji="0" lang="ko-Kore-KR" altLang="ko-Kore-KR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ko-Kore-KR" altLang="ko-Kore-KR" sz="4800" b="1" i="0" u="none" strike="noStrike" cap="none" normalizeH="0" baseline="0" dirty="0">
                <a:ln>
                  <a:noFill/>
                </a:ln>
                <a:solidFill>
                  <a:srgbClr val="07105C"/>
                </a:solidFill>
                <a:effectLst/>
                <a:latin typeface="Arial" panose="020B0604020202020204" pitchFamily="34" charset="0"/>
                <a:ea typeface="Montserrat" pitchFamily="2" charset="0"/>
              </a:rPr>
              <a:t>64.5 %</a:t>
            </a:r>
            <a:endParaRPr kumimoji="0" lang="ko-Kore-KR" altLang="ko-Kore-KR" sz="3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4" name="왼쪽 화살표[L] 3">
            <a:extLst>
              <a:ext uri="{FF2B5EF4-FFF2-40B4-BE49-F238E27FC236}">
                <a16:creationId xmlns:a16="http://schemas.microsoft.com/office/drawing/2014/main" id="{A3ACAB4D-8BB0-A64D-B3A8-7D76143185D9}"/>
              </a:ext>
            </a:extLst>
          </p:cNvPr>
          <p:cNvSpPr/>
          <p:nvPr/>
        </p:nvSpPr>
        <p:spPr>
          <a:xfrm>
            <a:off x="7495309" y="1375434"/>
            <a:ext cx="332492" cy="484909"/>
          </a:xfrm>
          <a:prstGeom prst="leftArrow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dirty="0">
              <a:solidFill>
                <a:srgbClr val="FF0000"/>
              </a:solidFill>
              <a:highlight>
                <a:srgbClr val="FF0000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2251863100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9" name="직선 연결선 22">
            <a:extLst>
              <a:ext uri="{FF2B5EF4-FFF2-40B4-BE49-F238E27FC236}">
                <a16:creationId xmlns:a16="http://schemas.microsoft.com/office/drawing/2014/main" id="{8EDBE98C-385F-A340-9945-45F1D0BCEFE9}"/>
              </a:ext>
            </a:extLst>
          </p:cNvPr>
          <p:cNvCxnSpPr/>
          <p:nvPr/>
        </p:nvCxnSpPr>
        <p:spPr>
          <a:xfrm>
            <a:off x="139700" y="491296"/>
            <a:ext cx="1993900" cy="0"/>
          </a:xfrm>
          <a:prstGeom prst="line">
            <a:avLst/>
          </a:prstGeom>
          <a:ln w="12700">
            <a:solidFill>
              <a:srgbClr val="B5DAD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>
            <a:extLst>
              <a:ext uri="{FF2B5EF4-FFF2-40B4-BE49-F238E27FC236}">
                <a16:creationId xmlns:a16="http://schemas.microsoft.com/office/drawing/2014/main" id="{D9670630-7CB5-4940-8598-3ED41BBFB88D}"/>
              </a:ext>
            </a:extLst>
          </p:cNvPr>
          <p:cNvSpPr txBox="1"/>
          <p:nvPr/>
        </p:nvSpPr>
        <p:spPr>
          <a:xfrm>
            <a:off x="886674" y="588588"/>
            <a:ext cx="3512500" cy="36933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rgbClr val="74AA9E"/>
                </a:solidFill>
              </a:rPr>
              <a:t>주식 </a:t>
            </a:r>
            <a:r>
              <a:rPr lang="en-US" altLang="ko-KR" dirty="0">
                <a:solidFill>
                  <a:srgbClr val="74AA9E"/>
                </a:solidFill>
              </a:rPr>
              <a:t>vs </a:t>
            </a:r>
            <a:r>
              <a:rPr lang="ko-KR" altLang="en-US" dirty="0">
                <a:solidFill>
                  <a:srgbClr val="74AA9E"/>
                </a:solidFill>
              </a:rPr>
              <a:t>경제상황</a:t>
            </a:r>
            <a:r>
              <a:rPr lang="en-US" altLang="ko-KR" dirty="0">
                <a:solidFill>
                  <a:srgbClr val="74AA9E"/>
                </a:solidFill>
              </a:rPr>
              <a:t>+</a:t>
            </a:r>
            <a:r>
              <a:rPr lang="ko-KR" altLang="en-US" dirty="0">
                <a:solidFill>
                  <a:srgbClr val="74AA9E"/>
                </a:solidFill>
              </a:rPr>
              <a:t>기사 상관관계</a:t>
            </a:r>
          </a:p>
        </p:txBody>
      </p:sp>
      <p:pic>
        <p:nvPicPr>
          <p:cNvPr id="13314" name="Picture 2">
            <a:extLst>
              <a:ext uri="{FF2B5EF4-FFF2-40B4-BE49-F238E27FC236}">
                <a16:creationId xmlns:a16="http://schemas.microsoft.com/office/drawing/2014/main" id="{FECA5688-B471-3C47-9238-C050A44C777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176" b="47273"/>
          <a:stretch/>
        </p:blipFill>
        <p:spPr bwMode="auto">
          <a:xfrm>
            <a:off x="2550448" y="1124486"/>
            <a:ext cx="7091103" cy="52942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직사각형 7">
            <a:extLst>
              <a:ext uri="{FF2B5EF4-FFF2-40B4-BE49-F238E27FC236}">
                <a16:creationId xmlns:a16="http://schemas.microsoft.com/office/drawing/2014/main" id="{7CB339A9-4FF0-FC41-B966-BB6DA8216815}"/>
              </a:ext>
            </a:extLst>
          </p:cNvPr>
          <p:cNvSpPr/>
          <p:nvPr/>
        </p:nvSpPr>
        <p:spPr>
          <a:xfrm>
            <a:off x="3214256" y="1098893"/>
            <a:ext cx="1080653" cy="5319834"/>
          </a:xfrm>
          <a:prstGeom prst="rect">
            <a:avLst/>
          </a:prstGeom>
          <a:noFill/>
          <a:ln w="317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779257320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338" name="Picture 2">
            <a:extLst>
              <a:ext uri="{FF2B5EF4-FFF2-40B4-BE49-F238E27FC236}">
                <a16:creationId xmlns:a16="http://schemas.microsoft.com/office/drawing/2014/main" id="{383D9997-F333-3D49-B74D-29DD0210A5B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55958" y="1015351"/>
            <a:ext cx="4156364" cy="26974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339" name="Picture 3">
            <a:extLst>
              <a:ext uri="{FF2B5EF4-FFF2-40B4-BE49-F238E27FC236}">
                <a16:creationId xmlns:a16="http://schemas.microsoft.com/office/drawing/2014/main" id="{7DDAB911-6A55-2E46-8666-D572EA538D7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73851" y="1052768"/>
            <a:ext cx="4145868" cy="27184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340" name="Picture 4">
            <a:extLst>
              <a:ext uri="{FF2B5EF4-FFF2-40B4-BE49-F238E27FC236}">
                <a16:creationId xmlns:a16="http://schemas.microsoft.com/office/drawing/2014/main" id="{732F6197-67D6-454A-BD6E-3ABD9439ADF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72281" y="3716095"/>
            <a:ext cx="4523719" cy="26869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341" name="Picture 5">
            <a:extLst>
              <a:ext uri="{FF2B5EF4-FFF2-40B4-BE49-F238E27FC236}">
                <a16:creationId xmlns:a16="http://schemas.microsoft.com/office/drawing/2014/main" id="{4C72B71D-C5FD-894B-B610-A49E14B3705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72802" y="3712789"/>
            <a:ext cx="4124876" cy="26554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39" name="직선 연결선 22">
            <a:extLst>
              <a:ext uri="{FF2B5EF4-FFF2-40B4-BE49-F238E27FC236}">
                <a16:creationId xmlns:a16="http://schemas.microsoft.com/office/drawing/2014/main" id="{8EDBE98C-385F-A340-9945-45F1D0BCEFE9}"/>
              </a:ext>
            </a:extLst>
          </p:cNvPr>
          <p:cNvCxnSpPr/>
          <p:nvPr/>
        </p:nvCxnSpPr>
        <p:spPr>
          <a:xfrm>
            <a:off x="139700" y="491296"/>
            <a:ext cx="1993900" cy="0"/>
          </a:xfrm>
          <a:prstGeom prst="line">
            <a:avLst/>
          </a:prstGeom>
          <a:ln w="12700">
            <a:solidFill>
              <a:srgbClr val="B5DAD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>
            <a:extLst>
              <a:ext uri="{FF2B5EF4-FFF2-40B4-BE49-F238E27FC236}">
                <a16:creationId xmlns:a16="http://schemas.microsoft.com/office/drawing/2014/main" id="{D9670630-7CB5-4940-8598-3ED41BBFB88D}"/>
              </a:ext>
            </a:extLst>
          </p:cNvPr>
          <p:cNvSpPr txBox="1"/>
          <p:nvPr/>
        </p:nvSpPr>
        <p:spPr>
          <a:xfrm>
            <a:off x="886674" y="588588"/>
            <a:ext cx="3512500" cy="36933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rgbClr val="74AA9E"/>
                </a:solidFill>
              </a:rPr>
              <a:t>주식 </a:t>
            </a:r>
            <a:r>
              <a:rPr lang="en-US" altLang="ko-KR" dirty="0">
                <a:solidFill>
                  <a:srgbClr val="74AA9E"/>
                </a:solidFill>
              </a:rPr>
              <a:t>vs </a:t>
            </a:r>
            <a:r>
              <a:rPr lang="ko-KR" altLang="en-US" dirty="0">
                <a:solidFill>
                  <a:srgbClr val="74AA9E"/>
                </a:solidFill>
              </a:rPr>
              <a:t>경제상황</a:t>
            </a:r>
            <a:r>
              <a:rPr lang="en-US" altLang="ko-KR" dirty="0">
                <a:solidFill>
                  <a:srgbClr val="74AA9E"/>
                </a:solidFill>
              </a:rPr>
              <a:t>+</a:t>
            </a:r>
            <a:r>
              <a:rPr lang="ko-KR" altLang="en-US" dirty="0">
                <a:solidFill>
                  <a:srgbClr val="74AA9E"/>
                </a:solidFill>
              </a:rPr>
              <a:t>기사 상관관계</a:t>
            </a:r>
          </a:p>
        </p:txBody>
      </p:sp>
      <p:sp>
        <p:nvSpPr>
          <p:cNvPr id="5" name="타원 4">
            <a:extLst>
              <a:ext uri="{FF2B5EF4-FFF2-40B4-BE49-F238E27FC236}">
                <a16:creationId xmlns:a16="http://schemas.microsoft.com/office/drawing/2014/main" id="{DE826E51-1F4A-9B42-B0F8-2E9E4BFE8AAE}"/>
              </a:ext>
            </a:extLst>
          </p:cNvPr>
          <p:cNvSpPr/>
          <p:nvPr/>
        </p:nvSpPr>
        <p:spPr>
          <a:xfrm>
            <a:off x="10018409" y="3712789"/>
            <a:ext cx="515924" cy="298582"/>
          </a:xfrm>
          <a:prstGeom prst="ellipse">
            <a:avLst/>
          </a:prstGeom>
          <a:noFill/>
          <a:ln w="317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11" name="타원 10">
            <a:extLst>
              <a:ext uri="{FF2B5EF4-FFF2-40B4-BE49-F238E27FC236}">
                <a16:creationId xmlns:a16="http://schemas.microsoft.com/office/drawing/2014/main" id="{B834F7EE-10CF-3647-9FAC-CF398FF2A15E}"/>
              </a:ext>
            </a:extLst>
          </p:cNvPr>
          <p:cNvSpPr/>
          <p:nvPr/>
        </p:nvSpPr>
        <p:spPr>
          <a:xfrm>
            <a:off x="10018409" y="1052768"/>
            <a:ext cx="515924" cy="298582"/>
          </a:xfrm>
          <a:prstGeom prst="ellipse">
            <a:avLst/>
          </a:prstGeom>
          <a:noFill/>
          <a:ln w="317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12" name="타원 11">
            <a:extLst>
              <a:ext uri="{FF2B5EF4-FFF2-40B4-BE49-F238E27FC236}">
                <a16:creationId xmlns:a16="http://schemas.microsoft.com/office/drawing/2014/main" id="{6FFE78DA-62CF-8844-973E-5160D30FBE8F}"/>
              </a:ext>
            </a:extLst>
          </p:cNvPr>
          <p:cNvSpPr/>
          <p:nvPr/>
        </p:nvSpPr>
        <p:spPr>
          <a:xfrm>
            <a:off x="5330406" y="3809772"/>
            <a:ext cx="515924" cy="298582"/>
          </a:xfrm>
          <a:prstGeom prst="ellipse">
            <a:avLst/>
          </a:prstGeom>
          <a:noFill/>
          <a:ln w="317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13" name="타원 12">
            <a:extLst>
              <a:ext uri="{FF2B5EF4-FFF2-40B4-BE49-F238E27FC236}">
                <a16:creationId xmlns:a16="http://schemas.microsoft.com/office/drawing/2014/main" id="{C93A0DF0-06E2-814E-AA88-F1D2E7F691FF}"/>
              </a:ext>
            </a:extLst>
          </p:cNvPr>
          <p:cNvSpPr/>
          <p:nvPr/>
        </p:nvSpPr>
        <p:spPr>
          <a:xfrm>
            <a:off x="5330406" y="1052768"/>
            <a:ext cx="515924" cy="298582"/>
          </a:xfrm>
          <a:prstGeom prst="ellipse">
            <a:avLst/>
          </a:prstGeom>
          <a:noFill/>
          <a:ln w="317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911427654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눈물 방울 13">
            <a:extLst>
              <a:ext uri="{FF2B5EF4-FFF2-40B4-BE49-F238E27FC236}">
                <a16:creationId xmlns:a16="http://schemas.microsoft.com/office/drawing/2014/main" id="{C6907AF8-8A6F-AF4A-B173-C1B5DA8A6179}"/>
              </a:ext>
            </a:extLst>
          </p:cNvPr>
          <p:cNvSpPr/>
          <p:nvPr/>
        </p:nvSpPr>
        <p:spPr>
          <a:xfrm rot="8100000">
            <a:off x="870058" y="1594870"/>
            <a:ext cx="3065667" cy="3051810"/>
          </a:xfrm>
          <a:prstGeom prst="teardrop">
            <a:avLst>
              <a:gd name="adj" fmla="val 82464"/>
            </a:avLst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20" name="눈물 방울 19">
            <a:extLst>
              <a:ext uri="{FF2B5EF4-FFF2-40B4-BE49-F238E27FC236}">
                <a16:creationId xmlns:a16="http://schemas.microsoft.com/office/drawing/2014/main" id="{44342C28-708A-4245-9EFF-41C7980E42B8}"/>
              </a:ext>
            </a:extLst>
          </p:cNvPr>
          <p:cNvSpPr/>
          <p:nvPr/>
        </p:nvSpPr>
        <p:spPr>
          <a:xfrm rot="8100000">
            <a:off x="4563165" y="1594870"/>
            <a:ext cx="3065667" cy="3051810"/>
          </a:xfrm>
          <a:prstGeom prst="teardrop">
            <a:avLst>
              <a:gd name="adj" fmla="val 82464"/>
            </a:avLst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21" name="눈물 방울 20">
            <a:extLst>
              <a:ext uri="{FF2B5EF4-FFF2-40B4-BE49-F238E27FC236}">
                <a16:creationId xmlns:a16="http://schemas.microsoft.com/office/drawing/2014/main" id="{759F806C-05AC-814B-A5B3-97858CA2F377}"/>
              </a:ext>
            </a:extLst>
          </p:cNvPr>
          <p:cNvSpPr/>
          <p:nvPr/>
        </p:nvSpPr>
        <p:spPr>
          <a:xfrm rot="8100000">
            <a:off x="8256273" y="1594870"/>
            <a:ext cx="3065667" cy="3051810"/>
          </a:xfrm>
          <a:prstGeom prst="teardrop">
            <a:avLst>
              <a:gd name="adj" fmla="val 82464"/>
            </a:avLst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cxnSp>
        <p:nvCxnSpPr>
          <p:cNvPr id="39" name="직선 연결선 22">
            <a:extLst>
              <a:ext uri="{FF2B5EF4-FFF2-40B4-BE49-F238E27FC236}">
                <a16:creationId xmlns:a16="http://schemas.microsoft.com/office/drawing/2014/main" id="{8EDBE98C-385F-A340-9945-45F1D0BCEFE9}"/>
              </a:ext>
            </a:extLst>
          </p:cNvPr>
          <p:cNvCxnSpPr/>
          <p:nvPr/>
        </p:nvCxnSpPr>
        <p:spPr>
          <a:xfrm>
            <a:off x="139700" y="491296"/>
            <a:ext cx="1993900" cy="0"/>
          </a:xfrm>
          <a:prstGeom prst="line">
            <a:avLst/>
          </a:prstGeom>
          <a:ln w="12700">
            <a:solidFill>
              <a:srgbClr val="B5DAD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>
            <a:extLst>
              <a:ext uri="{FF2B5EF4-FFF2-40B4-BE49-F238E27FC236}">
                <a16:creationId xmlns:a16="http://schemas.microsoft.com/office/drawing/2014/main" id="{D9670630-7CB5-4940-8598-3ED41BBFB88D}"/>
              </a:ext>
            </a:extLst>
          </p:cNvPr>
          <p:cNvSpPr txBox="1"/>
          <p:nvPr/>
        </p:nvSpPr>
        <p:spPr>
          <a:xfrm>
            <a:off x="886674" y="588588"/>
            <a:ext cx="1774845" cy="36933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rgbClr val="74AA9E"/>
                </a:solidFill>
              </a:rPr>
              <a:t>결과 </a:t>
            </a:r>
            <a:r>
              <a:rPr lang="en-US" altLang="ko-KR" dirty="0">
                <a:solidFill>
                  <a:srgbClr val="74AA9E"/>
                </a:solidFill>
              </a:rPr>
              <a:t>-</a:t>
            </a:r>
            <a:r>
              <a:rPr lang="ko-KR" altLang="en-US" dirty="0">
                <a:solidFill>
                  <a:srgbClr val="74AA9E"/>
                </a:solidFill>
              </a:rPr>
              <a:t> 상관관계</a:t>
            </a: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5FE87BF5-2FEC-954C-981C-0464B9A8C07F}"/>
              </a:ext>
            </a:extLst>
          </p:cNvPr>
          <p:cNvSpPr/>
          <p:nvPr/>
        </p:nvSpPr>
        <p:spPr>
          <a:xfrm>
            <a:off x="1183701" y="2657744"/>
            <a:ext cx="2440092" cy="851515"/>
          </a:xfrm>
          <a:prstGeom prst="rect">
            <a:avLst/>
          </a:prstGeom>
        </p:spPr>
        <p:txBody>
          <a:bodyPr wrap="none" anchor="ctr">
            <a:spAutoFit/>
          </a:bodyPr>
          <a:lstStyle/>
          <a:p>
            <a:pPr algn="ctr">
              <a:spcAft>
                <a:spcPts val="1600"/>
              </a:spcAft>
            </a:pPr>
            <a:r>
              <a:rPr lang="ko-KR" altLang="en-US" b="1" dirty="0">
                <a:latin typeface="Open Sans" panose="020B0606030504020204" pitchFamily="34" charset="0"/>
              </a:rPr>
              <a:t>기사 포함 이후</a:t>
            </a:r>
            <a:endParaRPr lang="en-US" altLang="ko-KR" b="1" dirty="0">
              <a:latin typeface="Open Sans" panose="020B0606030504020204" pitchFamily="34" charset="0"/>
            </a:endParaRPr>
          </a:p>
          <a:p>
            <a:pPr algn="ctr">
              <a:spcAft>
                <a:spcPts val="1600"/>
              </a:spcAft>
            </a:pPr>
            <a:r>
              <a:rPr lang="ko-KR" altLang="en-US" b="1" dirty="0">
                <a:latin typeface="Open Sans" panose="020B0606030504020204" pitchFamily="34" charset="0"/>
              </a:rPr>
              <a:t>더 큰 상관관계를 가짐</a:t>
            </a:r>
            <a:endParaRPr lang="ko-KR" altLang="en-US" dirty="0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B148114B-2B37-4445-B228-CACA4911A8EC}"/>
              </a:ext>
            </a:extLst>
          </p:cNvPr>
          <p:cNvSpPr/>
          <p:nvPr/>
        </p:nvSpPr>
        <p:spPr>
          <a:xfrm>
            <a:off x="4416559" y="2657743"/>
            <a:ext cx="3358881" cy="851515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pPr algn="ctr">
              <a:spcAft>
                <a:spcPts val="1600"/>
              </a:spcAft>
            </a:pPr>
            <a:r>
              <a:rPr lang="ko-KR" altLang="en-US" b="1" dirty="0">
                <a:latin typeface="Open Sans" panose="020B0606030504020204" pitchFamily="34" charset="0"/>
              </a:rPr>
              <a:t>기사 포함 전과 비슷한</a:t>
            </a:r>
            <a:endParaRPr lang="en-US" altLang="ko-KR" b="1" dirty="0">
              <a:latin typeface="Open Sans" panose="020B0606030504020204" pitchFamily="34" charset="0"/>
            </a:endParaRPr>
          </a:p>
          <a:p>
            <a:pPr algn="ctr">
              <a:spcAft>
                <a:spcPts val="1600"/>
              </a:spcAft>
            </a:pPr>
            <a:r>
              <a:rPr lang="ko-KR" altLang="en-US" b="1" dirty="0">
                <a:latin typeface="Open Sans" panose="020B0606030504020204" pitchFamily="34" charset="0"/>
              </a:rPr>
              <a:t>상관관계를 가짐</a:t>
            </a:r>
            <a:endParaRPr lang="ko-KR" altLang="en-US" dirty="0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626A20B3-037D-8F4C-A796-66ECA2EBB065}"/>
              </a:ext>
            </a:extLst>
          </p:cNvPr>
          <p:cNvSpPr/>
          <p:nvPr/>
        </p:nvSpPr>
        <p:spPr>
          <a:xfrm>
            <a:off x="8416192" y="2657743"/>
            <a:ext cx="2730235" cy="851515"/>
          </a:xfrm>
          <a:prstGeom prst="rect">
            <a:avLst/>
          </a:prstGeom>
        </p:spPr>
        <p:txBody>
          <a:bodyPr wrap="none" anchor="ctr">
            <a:spAutoFit/>
          </a:bodyPr>
          <a:lstStyle/>
          <a:p>
            <a:pPr algn="ctr">
              <a:spcAft>
                <a:spcPts val="1600"/>
              </a:spcAft>
            </a:pPr>
            <a:r>
              <a:rPr lang="ko-KR" altLang="en-US" b="1" dirty="0">
                <a:latin typeface="Open Sans" panose="020B0606030504020204" pitchFamily="34" charset="0"/>
              </a:rPr>
              <a:t>기사 포함 이후</a:t>
            </a:r>
            <a:endParaRPr lang="en-US" altLang="ko-KR" b="1" dirty="0">
              <a:latin typeface="Open Sans" panose="020B0606030504020204" pitchFamily="34" charset="0"/>
            </a:endParaRPr>
          </a:p>
          <a:p>
            <a:pPr algn="ctr">
              <a:spcAft>
                <a:spcPts val="1600"/>
              </a:spcAft>
            </a:pPr>
            <a:r>
              <a:rPr lang="ko-KR" altLang="en-US" b="1" dirty="0">
                <a:latin typeface="Open Sans" panose="020B0606030504020204" pitchFamily="34" charset="0"/>
              </a:rPr>
              <a:t>더 낮은 상관관계를 가짐 </a:t>
            </a:r>
            <a:endParaRPr lang="ko-KR" altLang="en-US" dirty="0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60C779AA-384A-084C-B1B1-794BD31AB05B}"/>
              </a:ext>
            </a:extLst>
          </p:cNvPr>
          <p:cNvSpPr/>
          <p:nvPr/>
        </p:nvSpPr>
        <p:spPr>
          <a:xfrm>
            <a:off x="1618063" y="5196899"/>
            <a:ext cx="1569661" cy="110799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sz="6600" b="1" dirty="0">
                <a:solidFill>
                  <a:srgbClr val="07105C"/>
                </a:solidFill>
                <a:latin typeface="Montserrat" pitchFamily="2" charset="0"/>
              </a:rPr>
              <a:t>6</a:t>
            </a:r>
            <a:r>
              <a:rPr lang="ko-KR" altLang="en-US" sz="6600" b="1" dirty="0">
                <a:solidFill>
                  <a:srgbClr val="07105C"/>
                </a:solidFill>
                <a:latin typeface="Montserrat" pitchFamily="2" charset="0"/>
              </a:rPr>
              <a:t>개</a:t>
            </a:r>
            <a:endParaRPr lang="ko-KR" altLang="en-US" sz="6600" dirty="0"/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69F02DFE-CFC1-974A-B309-09FCBEFDB151}"/>
              </a:ext>
            </a:extLst>
          </p:cNvPr>
          <p:cNvSpPr/>
          <p:nvPr/>
        </p:nvSpPr>
        <p:spPr>
          <a:xfrm>
            <a:off x="5595701" y="5396954"/>
            <a:ext cx="1000595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sz="4000" b="1" dirty="0">
                <a:solidFill>
                  <a:srgbClr val="07105C"/>
                </a:solidFill>
                <a:latin typeface="Montserrat" pitchFamily="2" charset="0"/>
              </a:rPr>
              <a:t>2</a:t>
            </a:r>
            <a:r>
              <a:rPr lang="ko-KR" altLang="en-US" sz="4000" b="1" dirty="0">
                <a:solidFill>
                  <a:srgbClr val="07105C"/>
                </a:solidFill>
                <a:latin typeface="Montserrat" pitchFamily="2" charset="0"/>
              </a:rPr>
              <a:t>개</a:t>
            </a:r>
            <a:endParaRPr lang="ko-KR" altLang="en-US" sz="4000" dirty="0"/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985EC1FF-5451-9241-A943-7EDE79A7EDC9}"/>
              </a:ext>
            </a:extLst>
          </p:cNvPr>
          <p:cNvSpPr/>
          <p:nvPr/>
        </p:nvSpPr>
        <p:spPr>
          <a:xfrm>
            <a:off x="9207055" y="5335398"/>
            <a:ext cx="1164101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sz="4800" b="1" dirty="0">
                <a:solidFill>
                  <a:srgbClr val="07105C"/>
                </a:solidFill>
                <a:latin typeface="Montserrat" pitchFamily="2" charset="0"/>
              </a:rPr>
              <a:t>3</a:t>
            </a:r>
            <a:r>
              <a:rPr lang="ko-KR" altLang="en-US" sz="4800" b="1" dirty="0">
                <a:solidFill>
                  <a:srgbClr val="07105C"/>
                </a:solidFill>
                <a:latin typeface="Montserrat" pitchFamily="2" charset="0"/>
              </a:rPr>
              <a:t>개</a:t>
            </a:r>
            <a:endParaRPr lang="ko-KR" altLang="en-US" sz="4800" dirty="0"/>
          </a:p>
        </p:txBody>
      </p:sp>
    </p:spTree>
    <p:extLst>
      <p:ext uri="{BB962C8B-B14F-4D97-AF65-F5344CB8AC3E}">
        <p14:creationId xmlns:p14="http://schemas.microsoft.com/office/powerpoint/2010/main" val="3628702436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그룹 2"/>
          <p:cNvGrpSpPr/>
          <p:nvPr/>
        </p:nvGrpSpPr>
        <p:grpSpPr>
          <a:xfrm>
            <a:off x="8117036" y="513343"/>
            <a:ext cx="3656577" cy="3695738"/>
            <a:chOff x="8307536" y="513343"/>
            <a:chExt cx="3656577" cy="3695738"/>
          </a:xfrm>
        </p:grpSpPr>
        <p:sp>
          <p:nvSpPr>
            <p:cNvPr id="8" name="이등변 삼각형 7"/>
            <p:cNvSpPr/>
            <p:nvPr/>
          </p:nvSpPr>
          <p:spPr>
            <a:xfrm rot="5400000">
              <a:off x="10712131" y="832233"/>
              <a:ext cx="1344721" cy="1159242"/>
            </a:xfrm>
            <a:prstGeom prst="triangle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" name="이등변 삼각형 8"/>
            <p:cNvSpPr/>
            <p:nvPr/>
          </p:nvSpPr>
          <p:spPr>
            <a:xfrm rot="16200000" flipH="1">
              <a:off x="9326503" y="606083"/>
              <a:ext cx="1344721" cy="1159242"/>
            </a:xfrm>
            <a:prstGeom prst="triangl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" name="이등변 삼각형 9"/>
            <p:cNvSpPr/>
            <p:nvPr/>
          </p:nvSpPr>
          <p:spPr>
            <a:xfrm rot="5400000">
              <a:off x="9574196" y="1657339"/>
              <a:ext cx="1344721" cy="1159242"/>
            </a:xfrm>
            <a:prstGeom prst="triangle">
              <a:avLst/>
            </a:prstGeom>
            <a:solidFill>
              <a:schemeClr val="accent3"/>
            </a:solidFill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" name="이등변 삼각형 11"/>
            <p:cNvSpPr/>
            <p:nvPr/>
          </p:nvSpPr>
          <p:spPr>
            <a:xfrm rot="16200000">
              <a:off x="9812602" y="2403102"/>
              <a:ext cx="1344720" cy="1159242"/>
            </a:xfrm>
            <a:prstGeom prst="triangle">
              <a:avLst/>
            </a:prstGeom>
            <a:solidFill>
              <a:schemeClr val="bg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" name="이등변 삼각형 12"/>
            <p:cNvSpPr/>
            <p:nvPr/>
          </p:nvSpPr>
          <p:spPr>
            <a:xfrm rot="5400000" flipH="1">
              <a:off x="9232981" y="2957100"/>
              <a:ext cx="1344720" cy="1159242"/>
            </a:xfrm>
            <a:prstGeom prst="triangl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" name="이등변 삼각형 13"/>
            <p:cNvSpPr/>
            <p:nvPr/>
          </p:nvSpPr>
          <p:spPr>
            <a:xfrm rot="16200000">
              <a:off x="8214797" y="1555441"/>
              <a:ext cx="1344720" cy="1159242"/>
            </a:xfrm>
            <a:prstGeom prst="triangle">
              <a:avLst/>
            </a:prstGeom>
            <a:solidFill>
              <a:schemeClr val="accent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2" name="그룹 1"/>
          <p:cNvGrpSpPr/>
          <p:nvPr/>
        </p:nvGrpSpPr>
        <p:grpSpPr>
          <a:xfrm>
            <a:off x="583464" y="3541759"/>
            <a:ext cx="4997778" cy="769441"/>
            <a:chOff x="510077" y="2691080"/>
            <a:chExt cx="4997778" cy="769441"/>
          </a:xfrm>
        </p:grpSpPr>
        <p:sp>
          <p:nvSpPr>
            <p:cNvPr id="18" name="TextBox 17"/>
            <p:cNvSpPr txBox="1"/>
            <p:nvPr/>
          </p:nvSpPr>
          <p:spPr>
            <a:xfrm>
              <a:off x="510077" y="2691080"/>
              <a:ext cx="4275529" cy="76944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4400" b="1" spc="-150" dirty="0">
                  <a:solidFill>
                    <a:schemeClr val="bg1">
                      <a:alpha val="70000"/>
                    </a:schemeClr>
                  </a:solidFill>
                  <a:ea typeface="THE명품고딕L" panose="02020603020101020101" pitchFamily="18" charset="-127"/>
                </a:rPr>
                <a:t>결론 및 </a:t>
              </a:r>
              <a:r>
                <a:rPr lang="ko-KR" altLang="en-US" sz="4400" b="1" spc="-150" dirty="0" err="1">
                  <a:solidFill>
                    <a:schemeClr val="bg1">
                      <a:alpha val="70000"/>
                    </a:schemeClr>
                  </a:solidFill>
                  <a:ea typeface="THE명품고딕L" panose="02020603020101020101" pitchFamily="18" charset="-127"/>
                </a:rPr>
                <a:t>향후과제</a:t>
              </a:r>
              <a:endParaRPr lang="ko-KR" altLang="en-US" sz="4400" b="1" spc="-150" dirty="0">
                <a:solidFill>
                  <a:schemeClr val="bg1">
                    <a:alpha val="70000"/>
                  </a:schemeClr>
                </a:solidFill>
                <a:ea typeface="THE명품고딕L" panose="02020603020101020101" pitchFamily="18" charset="-127"/>
              </a:endParaRPr>
            </a:p>
          </p:txBody>
        </p:sp>
        <p:sp>
          <p:nvSpPr>
            <p:cNvPr id="21" name="TextBox 20"/>
            <p:cNvSpPr txBox="1"/>
            <p:nvPr/>
          </p:nvSpPr>
          <p:spPr>
            <a:xfrm>
              <a:off x="1232326" y="2691080"/>
              <a:ext cx="4275529" cy="76944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4400" b="1" spc="-150" dirty="0">
                  <a:solidFill>
                    <a:schemeClr val="tx1">
                      <a:lumMod val="20000"/>
                      <a:lumOff val="80000"/>
                      <a:alpha val="10000"/>
                    </a:schemeClr>
                  </a:solidFill>
                  <a:ea typeface="THE명품고딕L" panose="02020603020101020101" pitchFamily="18" charset="-127"/>
                </a:rPr>
                <a:t>결론 및 </a:t>
              </a:r>
              <a:r>
                <a:rPr lang="ko-KR" altLang="en-US" sz="4400" b="1" spc="-150" dirty="0" err="1">
                  <a:solidFill>
                    <a:schemeClr val="tx1">
                      <a:lumMod val="20000"/>
                      <a:lumOff val="80000"/>
                      <a:alpha val="10000"/>
                    </a:schemeClr>
                  </a:solidFill>
                  <a:ea typeface="THE명품고딕L" panose="02020603020101020101" pitchFamily="18" charset="-127"/>
                </a:rPr>
                <a:t>향후과제</a:t>
              </a:r>
              <a:endParaRPr lang="en-US" altLang="ko-KR" sz="4400" b="1" spc="-150" dirty="0">
                <a:solidFill>
                  <a:schemeClr val="tx1">
                    <a:lumMod val="20000"/>
                    <a:lumOff val="80000"/>
                    <a:alpha val="10000"/>
                  </a:schemeClr>
                </a:solidFill>
                <a:ea typeface="THE명품고딕L" panose="02020603020101020101" pitchFamily="18" charset="-127"/>
              </a:endParaRPr>
            </a:p>
          </p:txBody>
        </p:sp>
      </p:grpSp>
      <p:sp>
        <p:nvSpPr>
          <p:cNvPr id="11" name="TextBox 10"/>
          <p:cNvSpPr txBox="1"/>
          <p:nvPr/>
        </p:nvSpPr>
        <p:spPr>
          <a:xfrm>
            <a:off x="527769" y="2211262"/>
            <a:ext cx="3187091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8000" b="1" spc="-150" dirty="0">
                <a:solidFill>
                  <a:schemeClr val="accent2">
                    <a:lumMod val="60000"/>
                    <a:lumOff val="40000"/>
                    <a:alpha val="70000"/>
                  </a:schemeClr>
                </a:solidFill>
                <a:latin typeface="+mj-lt"/>
                <a:ea typeface="THE명품고딕L" panose="02020603020101020101" pitchFamily="18" charset="-127"/>
              </a:rPr>
              <a:t>Part 5.</a:t>
            </a:r>
            <a:endParaRPr lang="ko-KR" altLang="en-US" sz="8000" b="1" spc="-150" dirty="0">
              <a:solidFill>
                <a:schemeClr val="accent2">
                  <a:lumMod val="60000"/>
                  <a:lumOff val="40000"/>
                  <a:alpha val="70000"/>
                </a:schemeClr>
              </a:solidFill>
              <a:latin typeface="+mj-lt"/>
              <a:ea typeface="THE명품고딕L" panose="02020603020101020101" pitchFamily="18" charset="-127"/>
            </a:endParaRPr>
          </a:p>
        </p:txBody>
      </p:sp>
      <p:cxnSp>
        <p:nvCxnSpPr>
          <p:cNvPr id="5" name="직선 연결선 4"/>
          <p:cNvCxnSpPr/>
          <p:nvPr/>
        </p:nvCxnSpPr>
        <p:spPr>
          <a:xfrm>
            <a:off x="635000" y="3429236"/>
            <a:ext cx="5080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9715499" y="6505575"/>
            <a:ext cx="2406429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800" dirty="0">
                <a:solidFill>
                  <a:schemeClr val="bg1"/>
                </a:solidFill>
                <a:latin typeface="+mn-ea"/>
              </a:rPr>
              <a:t>Copyrightⓒ. Saebyeol Yu. All Rights Reserved.</a:t>
            </a:r>
            <a:endParaRPr lang="ko-KR" altLang="en-US" sz="800" dirty="0">
              <a:solidFill>
                <a:schemeClr val="bg1"/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283832763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직사각형 8">
            <a:extLst>
              <a:ext uri="{FF2B5EF4-FFF2-40B4-BE49-F238E27FC236}">
                <a16:creationId xmlns:a16="http://schemas.microsoft.com/office/drawing/2014/main" id="{207537AC-3E6C-4746-BCF0-B73C1801DE86}"/>
              </a:ext>
            </a:extLst>
          </p:cNvPr>
          <p:cNvSpPr/>
          <p:nvPr/>
        </p:nvSpPr>
        <p:spPr>
          <a:xfrm>
            <a:off x="0" y="18256"/>
            <a:ext cx="12216800" cy="6894513"/>
          </a:xfrm>
          <a:prstGeom prst="rect">
            <a:avLst/>
          </a:prstGeom>
          <a:solidFill>
            <a:schemeClr val="accent2">
              <a:alpha val="39759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37E5B0D7-254C-C34F-9BEB-C1A8819014BB}"/>
              </a:ext>
            </a:extLst>
          </p:cNvPr>
          <p:cNvSpPr/>
          <p:nvPr/>
        </p:nvSpPr>
        <p:spPr>
          <a:xfrm>
            <a:off x="2830138" y="1907366"/>
            <a:ext cx="6531723" cy="106080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base">
              <a:lnSpc>
                <a:spcPct val="115000"/>
              </a:lnSpc>
              <a:buClr>
                <a:schemeClr val="dk1"/>
              </a:buClr>
              <a:buSzPts val="1100"/>
            </a:pPr>
            <a:r>
              <a:rPr lang="ko-KR" altLang="en-US" sz="1867" b="1" dirty="0">
                <a:solidFill>
                  <a:schemeClr val="bg2">
                    <a:lumMod val="10000"/>
                  </a:schemeClr>
                </a:solidFill>
                <a:latin typeface="Open Sans"/>
                <a:cs typeface="Open Sans"/>
                <a:sym typeface="Open Sans"/>
              </a:rPr>
              <a:t>과반수</a:t>
            </a:r>
            <a:r>
              <a:rPr lang="ko-KR" altLang="en-US" sz="1867" dirty="0">
                <a:solidFill>
                  <a:schemeClr val="bg2">
                    <a:lumMod val="50000"/>
                  </a:schemeClr>
                </a:solidFill>
                <a:latin typeface="Open Sans"/>
                <a:cs typeface="Open Sans"/>
                <a:sym typeface="Open Sans"/>
              </a:rPr>
              <a:t>가 넘는 주식들의 주가가 기사에 영향을 받았다 </a:t>
            </a:r>
            <a:endParaRPr lang="en-US" altLang="ko-KR" sz="1867" dirty="0">
              <a:solidFill>
                <a:schemeClr val="bg2">
                  <a:lumMod val="50000"/>
                </a:schemeClr>
              </a:solidFill>
              <a:latin typeface="Open Sans"/>
              <a:cs typeface="Open Sans"/>
              <a:sym typeface="Open Sans"/>
            </a:endParaRPr>
          </a:p>
          <a:p>
            <a:pPr algn="ctr" fontAlgn="base">
              <a:lnSpc>
                <a:spcPct val="115000"/>
              </a:lnSpc>
              <a:buClr>
                <a:schemeClr val="dk1"/>
              </a:buClr>
              <a:buSzPts val="1100"/>
            </a:pPr>
            <a:r>
              <a:rPr lang="ko-KR" altLang="en-US" sz="1867" b="1" dirty="0" err="1">
                <a:solidFill>
                  <a:schemeClr val="bg2">
                    <a:lumMod val="10000"/>
                  </a:schemeClr>
                </a:solidFill>
                <a:latin typeface="Open Sans"/>
                <a:cs typeface="Open Sans"/>
                <a:sym typeface="Open Sans"/>
              </a:rPr>
              <a:t>산업마다</a:t>
            </a:r>
            <a:r>
              <a:rPr lang="ko-KR" altLang="en-US" sz="1867" dirty="0">
                <a:solidFill>
                  <a:schemeClr val="bg2">
                    <a:lumMod val="50000"/>
                  </a:schemeClr>
                </a:solidFill>
                <a:latin typeface="Open Sans"/>
                <a:cs typeface="Open Sans"/>
                <a:sym typeface="Open Sans"/>
              </a:rPr>
              <a:t> 기사에 따른 </a:t>
            </a:r>
            <a:r>
              <a:rPr lang="ko-KR" altLang="en-US" sz="1867" b="1" dirty="0">
                <a:solidFill>
                  <a:schemeClr val="bg2">
                    <a:lumMod val="10000"/>
                  </a:schemeClr>
                </a:solidFill>
                <a:latin typeface="Open Sans"/>
                <a:cs typeface="Open Sans"/>
                <a:sym typeface="Open Sans"/>
              </a:rPr>
              <a:t>주가 변화율</a:t>
            </a:r>
            <a:r>
              <a:rPr lang="ko-KR" altLang="en-US" sz="1867" dirty="0">
                <a:solidFill>
                  <a:schemeClr val="bg2">
                    <a:lumMod val="50000"/>
                  </a:schemeClr>
                </a:solidFill>
                <a:latin typeface="Open Sans"/>
                <a:cs typeface="Open Sans"/>
                <a:sym typeface="Open Sans"/>
              </a:rPr>
              <a:t>이 다르다 </a:t>
            </a:r>
          </a:p>
          <a:p>
            <a:pPr algn="ctr" fontAlgn="base">
              <a:lnSpc>
                <a:spcPct val="115000"/>
              </a:lnSpc>
              <a:buClr>
                <a:schemeClr val="dk1"/>
              </a:buClr>
              <a:buSzPts val="1100"/>
            </a:pPr>
            <a:r>
              <a:rPr lang="ko-KR" altLang="en-US" sz="1867" b="1" dirty="0">
                <a:solidFill>
                  <a:schemeClr val="bg2">
                    <a:lumMod val="10000"/>
                  </a:schemeClr>
                </a:solidFill>
                <a:latin typeface="Open Sans"/>
                <a:cs typeface="Open Sans"/>
                <a:sym typeface="Open Sans"/>
              </a:rPr>
              <a:t>사회 경제적인 이유</a:t>
            </a:r>
            <a:r>
              <a:rPr lang="ko-KR" altLang="en-US" sz="1867" dirty="0">
                <a:solidFill>
                  <a:schemeClr val="bg2">
                    <a:lumMod val="50000"/>
                  </a:schemeClr>
                </a:solidFill>
                <a:latin typeface="Open Sans"/>
                <a:cs typeface="Open Sans"/>
                <a:sym typeface="Open Sans"/>
              </a:rPr>
              <a:t>가 기사 보다 주가에 </a:t>
            </a:r>
            <a:r>
              <a:rPr lang="ko-KR" altLang="en-US" sz="1867" b="1" dirty="0">
                <a:solidFill>
                  <a:schemeClr val="bg2">
                    <a:lumMod val="10000"/>
                  </a:schemeClr>
                </a:solidFill>
                <a:latin typeface="Open Sans"/>
                <a:cs typeface="Open Sans"/>
                <a:sym typeface="Open Sans"/>
              </a:rPr>
              <a:t>더 큰 영향</a:t>
            </a:r>
            <a:r>
              <a:rPr lang="ko-KR" altLang="en-US" sz="1867" dirty="0">
                <a:solidFill>
                  <a:schemeClr val="bg2">
                    <a:lumMod val="50000"/>
                  </a:schemeClr>
                </a:solidFill>
                <a:latin typeface="Open Sans"/>
                <a:cs typeface="Open Sans"/>
                <a:sym typeface="Open Sans"/>
              </a:rPr>
              <a:t>을 미친다  </a:t>
            </a: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33A11814-F76E-C04F-8B2F-8EE1C920C3E1}"/>
              </a:ext>
            </a:extLst>
          </p:cNvPr>
          <p:cNvSpPr/>
          <p:nvPr/>
        </p:nvSpPr>
        <p:spPr>
          <a:xfrm>
            <a:off x="5601323" y="1333482"/>
            <a:ext cx="989352" cy="57388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base">
              <a:lnSpc>
                <a:spcPct val="115000"/>
              </a:lnSpc>
              <a:buClr>
                <a:schemeClr val="dk1"/>
              </a:buClr>
              <a:buSzPts val="1100"/>
            </a:pPr>
            <a:r>
              <a:rPr lang="ko-KR" altLang="en-US" sz="2800" dirty="0">
                <a:solidFill>
                  <a:schemeClr val="dk1"/>
                </a:solidFill>
                <a:latin typeface="Open Sans"/>
                <a:cs typeface="Open Sans"/>
                <a:sym typeface="Open Sans"/>
              </a:rPr>
              <a:t>결론</a:t>
            </a:r>
          </a:p>
        </p:txBody>
      </p:sp>
      <p:cxnSp>
        <p:nvCxnSpPr>
          <p:cNvPr id="10" name="직선 연결선 22">
            <a:extLst>
              <a:ext uri="{FF2B5EF4-FFF2-40B4-BE49-F238E27FC236}">
                <a16:creationId xmlns:a16="http://schemas.microsoft.com/office/drawing/2014/main" id="{C568840E-844B-5E45-B65C-2D2F0D6C184F}"/>
              </a:ext>
            </a:extLst>
          </p:cNvPr>
          <p:cNvCxnSpPr/>
          <p:nvPr/>
        </p:nvCxnSpPr>
        <p:spPr>
          <a:xfrm>
            <a:off x="139700" y="491296"/>
            <a:ext cx="19939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40485A1A-9AAE-F849-8713-BCE6E4416A1B}"/>
              </a:ext>
            </a:extLst>
          </p:cNvPr>
          <p:cNvSpPr txBox="1"/>
          <p:nvPr/>
        </p:nvSpPr>
        <p:spPr>
          <a:xfrm>
            <a:off x="886674" y="588588"/>
            <a:ext cx="1992853" cy="36933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ko-KR" altLang="en-US" dirty="0"/>
              <a:t>결론 및 향후 과제</a:t>
            </a: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76A8DA05-17FC-4849-99E6-223B5E2BB32E}"/>
              </a:ext>
            </a:extLst>
          </p:cNvPr>
          <p:cNvGrpSpPr/>
          <p:nvPr/>
        </p:nvGrpSpPr>
        <p:grpSpPr>
          <a:xfrm>
            <a:off x="816307" y="3926780"/>
            <a:ext cx="10559383" cy="1349674"/>
            <a:chOff x="182690" y="3926780"/>
            <a:chExt cx="5418633" cy="1349674"/>
          </a:xfrm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F0BEE81D-7EB6-614D-B5F7-5CBA6A5C825D}"/>
                </a:ext>
              </a:extLst>
            </p:cNvPr>
            <p:cNvSpPr/>
            <p:nvPr/>
          </p:nvSpPr>
          <p:spPr>
            <a:xfrm>
              <a:off x="182690" y="4500664"/>
              <a:ext cx="5418633" cy="77579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 fontAlgn="base">
                <a:lnSpc>
                  <a:spcPct val="115000"/>
                </a:lnSpc>
                <a:buClr>
                  <a:schemeClr val="dk1"/>
                </a:buClr>
                <a:buSzPts val="1100"/>
              </a:pPr>
              <a:r>
                <a:rPr lang="ko-KR" altLang="en-US" sz="2000" dirty="0">
                  <a:solidFill>
                    <a:schemeClr val="bg2">
                      <a:lumMod val="50000"/>
                    </a:schemeClr>
                  </a:solidFill>
                  <a:latin typeface="Open Sans"/>
                  <a:cs typeface="Open Sans"/>
                  <a:sym typeface="Open Sans"/>
                </a:rPr>
                <a:t>기사 중 </a:t>
              </a:r>
              <a:r>
                <a:rPr lang="ko-KR" altLang="en-US" sz="2000" b="1" dirty="0">
                  <a:solidFill>
                    <a:schemeClr val="bg2">
                      <a:lumMod val="25000"/>
                    </a:schemeClr>
                  </a:solidFill>
                  <a:latin typeface="Open Sans"/>
                  <a:cs typeface="Open Sans"/>
                  <a:sym typeface="Open Sans"/>
                </a:rPr>
                <a:t>가까운 미래</a:t>
              </a:r>
              <a:r>
                <a:rPr lang="ko-KR" altLang="en-US" sz="2000" dirty="0">
                  <a:solidFill>
                    <a:schemeClr val="bg2">
                      <a:lumMod val="50000"/>
                    </a:schemeClr>
                  </a:solidFill>
                  <a:latin typeface="Open Sans"/>
                  <a:cs typeface="Open Sans"/>
                  <a:sym typeface="Open Sans"/>
                </a:rPr>
                <a:t>보다</a:t>
              </a:r>
              <a:r>
                <a:rPr lang="ko-KR" altLang="en-US" sz="2000" dirty="0">
                  <a:solidFill>
                    <a:schemeClr val="bg2">
                      <a:lumMod val="75000"/>
                    </a:schemeClr>
                  </a:solidFill>
                  <a:latin typeface="Open Sans"/>
                  <a:cs typeface="Open Sans"/>
                  <a:sym typeface="Open Sans"/>
                </a:rPr>
                <a:t> </a:t>
              </a:r>
              <a:r>
                <a:rPr lang="ko-KR" altLang="en-US" sz="2000" b="1" dirty="0">
                  <a:solidFill>
                    <a:schemeClr val="bg2">
                      <a:lumMod val="25000"/>
                    </a:schemeClr>
                  </a:solidFill>
                  <a:latin typeface="Open Sans"/>
                  <a:cs typeface="Open Sans"/>
                  <a:sym typeface="Open Sans"/>
                </a:rPr>
                <a:t>먼 미래</a:t>
              </a:r>
              <a:r>
                <a:rPr lang="ko-KR" altLang="en-US" sz="2000" dirty="0">
                  <a:solidFill>
                    <a:schemeClr val="bg2">
                      <a:lumMod val="50000"/>
                    </a:schemeClr>
                  </a:solidFill>
                  <a:latin typeface="Open Sans"/>
                  <a:cs typeface="Open Sans"/>
                  <a:sym typeface="Open Sans"/>
                </a:rPr>
                <a:t>를</a:t>
              </a:r>
              <a:r>
                <a:rPr lang="en-US" altLang="ko-KR" sz="2000" dirty="0">
                  <a:solidFill>
                    <a:schemeClr val="bg2">
                      <a:lumMod val="75000"/>
                    </a:schemeClr>
                  </a:solidFill>
                  <a:latin typeface="Open Sans"/>
                  <a:cs typeface="Open Sans"/>
                  <a:sym typeface="Open Sans"/>
                </a:rPr>
                <a:t> </a:t>
              </a:r>
              <a:r>
                <a:rPr lang="ko-KR" altLang="en-US" sz="2000" b="1" dirty="0">
                  <a:solidFill>
                    <a:schemeClr val="bg2">
                      <a:lumMod val="25000"/>
                    </a:schemeClr>
                  </a:solidFill>
                  <a:latin typeface="Open Sans"/>
                  <a:cs typeface="Open Sans"/>
                  <a:sym typeface="Open Sans"/>
                </a:rPr>
                <a:t>예측</a:t>
              </a:r>
              <a:r>
                <a:rPr lang="ko-KR" altLang="en-US" sz="2000" dirty="0">
                  <a:solidFill>
                    <a:schemeClr val="bg2">
                      <a:lumMod val="50000"/>
                    </a:schemeClr>
                  </a:solidFill>
                  <a:latin typeface="Open Sans"/>
                  <a:cs typeface="Open Sans"/>
                  <a:sym typeface="Open Sans"/>
                </a:rPr>
                <a:t>하는 경우도 있다</a:t>
              </a:r>
            </a:p>
            <a:p>
              <a:pPr algn="ctr" fontAlgn="base">
                <a:lnSpc>
                  <a:spcPct val="115000"/>
                </a:lnSpc>
                <a:buClr>
                  <a:schemeClr val="dk1"/>
                </a:buClr>
                <a:buSzPts val="1100"/>
              </a:pPr>
              <a:r>
                <a:rPr lang="ko-KR" altLang="en-US" sz="2000" b="1" dirty="0">
                  <a:solidFill>
                    <a:schemeClr val="bg2">
                      <a:lumMod val="25000"/>
                    </a:schemeClr>
                  </a:solidFill>
                  <a:latin typeface="Open Sans"/>
                  <a:cs typeface="Open Sans"/>
                  <a:sym typeface="Open Sans"/>
                </a:rPr>
                <a:t>사람마다 관심</a:t>
              </a:r>
              <a:r>
                <a:rPr lang="ko-KR" altLang="en-US" sz="2000" dirty="0">
                  <a:solidFill>
                    <a:schemeClr val="bg2">
                      <a:lumMod val="50000"/>
                    </a:schemeClr>
                  </a:solidFill>
                  <a:latin typeface="Open Sans"/>
                  <a:cs typeface="Open Sans"/>
                  <a:sym typeface="Open Sans"/>
                </a:rPr>
                <a:t>을 가지는 종목의 주식이 다르고 개인은</a:t>
              </a:r>
              <a:r>
                <a:rPr lang="ko-KR" altLang="en-US" sz="2000" dirty="0">
                  <a:solidFill>
                    <a:schemeClr val="bg2">
                      <a:lumMod val="75000"/>
                    </a:schemeClr>
                  </a:solidFill>
                  <a:latin typeface="Open Sans"/>
                  <a:cs typeface="Open Sans"/>
                  <a:sym typeface="Open Sans"/>
                </a:rPr>
                <a:t> </a:t>
              </a:r>
              <a:r>
                <a:rPr lang="ko-KR" altLang="en-US" sz="2000" b="1" dirty="0">
                  <a:solidFill>
                    <a:schemeClr val="bg2">
                      <a:lumMod val="25000"/>
                    </a:schemeClr>
                  </a:solidFill>
                  <a:latin typeface="Open Sans"/>
                  <a:cs typeface="Open Sans"/>
                  <a:sym typeface="Open Sans"/>
                </a:rPr>
                <a:t>현존하는 모든 기사</a:t>
              </a:r>
              <a:r>
                <a:rPr lang="ko-KR" altLang="en-US" sz="2000" dirty="0">
                  <a:solidFill>
                    <a:schemeClr val="bg2">
                      <a:lumMod val="50000"/>
                    </a:schemeClr>
                  </a:solidFill>
                  <a:latin typeface="Open Sans"/>
                  <a:cs typeface="Open Sans"/>
                  <a:sym typeface="Open Sans"/>
                </a:rPr>
                <a:t>를 찾아볼 수 없다</a:t>
              </a:r>
            </a:p>
          </p:txBody>
        </p:sp>
        <p:sp>
          <p:nvSpPr>
            <p:cNvPr id="8" name="직사각형 7">
              <a:extLst>
                <a:ext uri="{FF2B5EF4-FFF2-40B4-BE49-F238E27FC236}">
                  <a16:creationId xmlns:a16="http://schemas.microsoft.com/office/drawing/2014/main" id="{1B83930F-34AB-7F40-A28F-532A1A5FA9B4}"/>
                </a:ext>
              </a:extLst>
            </p:cNvPr>
            <p:cNvSpPr/>
            <p:nvPr/>
          </p:nvSpPr>
          <p:spPr>
            <a:xfrm>
              <a:off x="2397330" y="3926780"/>
              <a:ext cx="989352" cy="57388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 fontAlgn="base">
                <a:lnSpc>
                  <a:spcPct val="115000"/>
                </a:lnSpc>
                <a:buClr>
                  <a:schemeClr val="dk1"/>
                </a:buClr>
                <a:buSzPts val="1100"/>
              </a:pPr>
              <a:r>
                <a:rPr lang="ko-KR" altLang="en-US" sz="2800" dirty="0">
                  <a:solidFill>
                    <a:schemeClr val="dk1"/>
                  </a:solidFill>
                  <a:latin typeface="Open Sans"/>
                  <a:cs typeface="Open Sans"/>
                  <a:sym typeface="Open Sans"/>
                </a:rPr>
                <a:t>이유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076758349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직사각형 8">
            <a:extLst>
              <a:ext uri="{FF2B5EF4-FFF2-40B4-BE49-F238E27FC236}">
                <a16:creationId xmlns:a16="http://schemas.microsoft.com/office/drawing/2014/main" id="{207537AC-3E6C-4746-BCF0-B73C1801DE86}"/>
              </a:ext>
            </a:extLst>
          </p:cNvPr>
          <p:cNvSpPr/>
          <p:nvPr/>
        </p:nvSpPr>
        <p:spPr>
          <a:xfrm>
            <a:off x="2589" y="-7257"/>
            <a:ext cx="12216800" cy="6894513"/>
          </a:xfrm>
          <a:prstGeom prst="rect">
            <a:avLst/>
          </a:prstGeom>
          <a:solidFill>
            <a:schemeClr val="accent2">
              <a:alpha val="39759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37E5B0D7-254C-C34F-9BEB-C1A8819014BB}"/>
              </a:ext>
            </a:extLst>
          </p:cNvPr>
          <p:cNvSpPr/>
          <p:nvPr/>
        </p:nvSpPr>
        <p:spPr>
          <a:xfrm>
            <a:off x="1084611" y="2008383"/>
            <a:ext cx="4511086" cy="20566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algn="just" fontAlgn="base">
              <a:lnSpc>
                <a:spcPct val="115000"/>
              </a:lnSpc>
              <a:buClr>
                <a:schemeClr val="dk1"/>
              </a:buClr>
              <a:buSzPts val="1100"/>
              <a:buFont typeface="+mj-lt"/>
              <a:buAutoNum type="arabicPeriod"/>
            </a:pPr>
            <a:r>
              <a:rPr lang="ko-KR" altLang="en-US" sz="1600" dirty="0">
                <a:latin typeface="Open Sans"/>
                <a:cs typeface="Open Sans"/>
                <a:sym typeface="Open Sans"/>
              </a:rPr>
              <a:t>더 많은 기사를 찾아보고 기사의 스코어를</a:t>
            </a:r>
            <a:r>
              <a:rPr lang="en-US" altLang="ko-KR" sz="1600" dirty="0">
                <a:latin typeface="Open Sans"/>
                <a:cs typeface="Open Sans"/>
                <a:sym typeface="Open Sans"/>
              </a:rPr>
              <a:t>. </a:t>
            </a:r>
            <a:r>
              <a:rPr lang="ko-KR" altLang="en-US" sz="1600" dirty="0">
                <a:latin typeface="Open Sans"/>
                <a:cs typeface="Open Sans"/>
                <a:sym typeface="Open Sans"/>
              </a:rPr>
              <a:t>매기는 새로운 알고리즘으로 시도해본다</a:t>
            </a:r>
            <a:r>
              <a:rPr lang="en-US" altLang="ko-KR" sz="1600" dirty="0">
                <a:latin typeface="Open Sans"/>
                <a:cs typeface="Open Sans"/>
                <a:sym typeface="Open Sans"/>
              </a:rPr>
              <a:t>.</a:t>
            </a:r>
          </a:p>
          <a:p>
            <a:pPr marL="342900" indent="-342900" algn="just" fontAlgn="base">
              <a:lnSpc>
                <a:spcPct val="115000"/>
              </a:lnSpc>
              <a:buClr>
                <a:schemeClr val="dk1"/>
              </a:buClr>
              <a:buSzPts val="1100"/>
              <a:buFont typeface="+mj-lt"/>
              <a:buAutoNum type="arabicPeriod"/>
            </a:pPr>
            <a:r>
              <a:rPr lang="ko-KR" altLang="en-US" sz="1600" dirty="0">
                <a:latin typeface="Open Sans"/>
                <a:cs typeface="Open Sans"/>
                <a:sym typeface="Open Sans"/>
              </a:rPr>
              <a:t>사회나 경제적인 요소와 더불어 다른 주가에</a:t>
            </a:r>
            <a:r>
              <a:rPr lang="en-US" altLang="ko-KR" sz="1600" dirty="0">
                <a:latin typeface="Open Sans"/>
                <a:cs typeface="Open Sans"/>
                <a:sym typeface="Open Sans"/>
              </a:rPr>
              <a:t> </a:t>
            </a:r>
            <a:r>
              <a:rPr lang="ko-KR" altLang="en-US" sz="1600" dirty="0">
                <a:latin typeface="Open Sans"/>
                <a:cs typeface="Open Sans"/>
                <a:sym typeface="Open Sans"/>
              </a:rPr>
              <a:t>   영향을 미치는 요소도 고려해본다</a:t>
            </a:r>
            <a:r>
              <a:rPr lang="en-US" altLang="ko-KR" sz="1600" dirty="0">
                <a:latin typeface="Open Sans"/>
                <a:cs typeface="Open Sans"/>
                <a:sym typeface="Open Sans"/>
              </a:rPr>
              <a:t>.</a:t>
            </a:r>
          </a:p>
          <a:p>
            <a:pPr marL="342900" indent="-342900" algn="just" fontAlgn="base">
              <a:lnSpc>
                <a:spcPct val="115000"/>
              </a:lnSpc>
              <a:buClr>
                <a:schemeClr val="dk1"/>
              </a:buClr>
              <a:buSzPts val="1100"/>
              <a:buFont typeface="+mj-lt"/>
              <a:buAutoNum type="arabicPeriod"/>
            </a:pPr>
            <a:r>
              <a:rPr lang="en-US" altLang="ko-KR" sz="1600" dirty="0">
                <a:latin typeface="Open Sans"/>
                <a:cs typeface="Open Sans"/>
                <a:sym typeface="Open Sans"/>
              </a:rPr>
              <a:t>ERD</a:t>
            </a:r>
            <a:r>
              <a:rPr lang="ko-KR" altLang="en-US" sz="1600" dirty="0">
                <a:latin typeface="Open Sans"/>
                <a:cs typeface="Open Sans"/>
                <a:sym typeface="Open Sans"/>
              </a:rPr>
              <a:t>에 대해 공부를 더 해서 보다 나은 </a:t>
            </a:r>
            <a:r>
              <a:rPr lang="en-US" altLang="ko-KR" sz="1600" dirty="0">
                <a:latin typeface="Open Sans"/>
                <a:cs typeface="Open Sans"/>
                <a:sym typeface="Open Sans"/>
              </a:rPr>
              <a:t>ERD</a:t>
            </a:r>
            <a:r>
              <a:rPr lang="ko-KR" altLang="en-US" sz="1600" dirty="0" err="1">
                <a:latin typeface="Open Sans"/>
                <a:cs typeface="Open Sans"/>
                <a:sym typeface="Open Sans"/>
              </a:rPr>
              <a:t>를</a:t>
            </a:r>
            <a:r>
              <a:rPr lang="ko-KR" altLang="en-US" sz="1600" dirty="0">
                <a:latin typeface="Open Sans"/>
                <a:cs typeface="Open Sans"/>
                <a:sym typeface="Open Sans"/>
              </a:rPr>
              <a:t> 작성한다</a:t>
            </a:r>
            <a:r>
              <a:rPr lang="en-US" altLang="ko-KR" sz="1600" dirty="0">
                <a:latin typeface="Open Sans"/>
                <a:cs typeface="Open Sans"/>
                <a:sym typeface="Open Sans"/>
              </a:rPr>
              <a:t>.</a:t>
            </a:r>
          </a:p>
          <a:p>
            <a:pPr marL="342900" indent="-342900" algn="just" fontAlgn="base">
              <a:lnSpc>
                <a:spcPct val="115000"/>
              </a:lnSpc>
              <a:buClr>
                <a:schemeClr val="dk1"/>
              </a:buClr>
              <a:buSzPts val="1100"/>
              <a:buFont typeface="+mj-lt"/>
              <a:buAutoNum type="arabicPeriod"/>
            </a:pPr>
            <a:endParaRPr lang="ko-KR" altLang="en-US" sz="1600" dirty="0">
              <a:latin typeface="Open Sans"/>
              <a:cs typeface="Open Sans"/>
              <a:sym typeface="Open Sans"/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33A11814-F76E-C04F-8B2F-8EE1C920C3E1}"/>
              </a:ext>
            </a:extLst>
          </p:cNvPr>
          <p:cNvSpPr/>
          <p:nvPr/>
        </p:nvSpPr>
        <p:spPr>
          <a:xfrm>
            <a:off x="2279771" y="1417908"/>
            <a:ext cx="2120765" cy="4894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base">
              <a:lnSpc>
                <a:spcPct val="115000"/>
              </a:lnSpc>
              <a:buClr>
                <a:schemeClr val="dk1"/>
              </a:buClr>
              <a:buSzPts val="1100"/>
            </a:pPr>
            <a:r>
              <a:rPr lang="ko-KR" altLang="en-US" sz="2800" dirty="0">
                <a:solidFill>
                  <a:schemeClr val="dk1"/>
                </a:solidFill>
                <a:latin typeface="Open Sans"/>
                <a:cs typeface="Open Sans"/>
                <a:sym typeface="Open Sans"/>
              </a:rPr>
              <a:t>향 후 과 제</a:t>
            </a:r>
          </a:p>
        </p:txBody>
      </p:sp>
      <p:cxnSp>
        <p:nvCxnSpPr>
          <p:cNvPr id="10" name="직선 연결선 22">
            <a:extLst>
              <a:ext uri="{FF2B5EF4-FFF2-40B4-BE49-F238E27FC236}">
                <a16:creationId xmlns:a16="http://schemas.microsoft.com/office/drawing/2014/main" id="{C568840E-844B-5E45-B65C-2D2F0D6C184F}"/>
              </a:ext>
            </a:extLst>
          </p:cNvPr>
          <p:cNvCxnSpPr/>
          <p:nvPr/>
        </p:nvCxnSpPr>
        <p:spPr>
          <a:xfrm>
            <a:off x="139700" y="491296"/>
            <a:ext cx="19939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40485A1A-9AAE-F849-8713-BCE6E4416A1B}"/>
              </a:ext>
            </a:extLst>
          </p:cNvPr>
          <p:cNvSpPr txBox="1"/>
          <p:nvPr/>
        </p:nvSpPr>
        <p:spPr>
          <a:xfrm>
            <a:off x="668320" y="588588"/>
            <a:ext cx="2223686" cy="36933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ko-KR" altLang="en-US" dirty="0"/>
              <a:t>향후 과제 및 </a:t>
            </a:r>
            <a:r>
              <a:rPr lang="ko-KR" altLang="en-US" dirty="0" err="1"/>
              <a:t>느낀점</a:t>
            </a:r>
            <a:endParaRPr lang="ko-KR" altLang="en-US" dirty="0"/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D0B59334-AA98-E74D-9F5F-550F4A1727ED}"/>
              </a:ext>
            </a:extLst>
          </p:cNvPr>
          <p:cNvSpPr/>
          <p:nvPr/>
        </p:nvSpPr>
        <p:spPr>
          <a:xfrm>
            <a:off x="7670288" y="1353688"/>
            <a:ext cx="1978704" cy="55367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base">
              <a:lnSpc>
                <a:spcPct val="115000"/>
              </a:lnSpc>
              <a:buClr>
                <a:schemeClr val="dk1"/>
              </a:buClr>
              <a:buSzPts val="1100"/>
            </a:pPr>
            <a:r>
              <a:rPr lang="ko-KR" altLang="en-US" sz="2800" dirty="0">
                <a:solidFill>
                  <a:schemeClr val="dk1"/>
                </a:solidFill>
                <a:latin typeface="Open Sans"/>
                <a:cs typeface="Open Sans"/>
                <a:sym typeface="Open Sans"/>
              </a:rPr>
              <a:t>느 낀 점</a:t>
            </a: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B14B6AEC-ECB8-DC49-9F11-BB66D14A9547}"/>
              </a:ext>
            </a:extLst>
          </p:cNvPr>
          <p:cNvSpPr/>
          <p:nvPr/>
        </p:nvSpPr>
        <p:spPr>
          <a:xfrm>
            <a:off x="6404097" y="2008383"/>
            <a:ext cx="4511086" cy="233807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dist" fontAlgn="base">
              <a:lnSpc>
                <a:spcPct val="115000"/>
              </a:lnSpc>
              <a:buClr>
                <a:schemeClr val="dk1"/>
              </a:buClr>
              <a:buSzPts val="1100"/>
            </a:pPr>
            <a:r>
              <a:rPr lang="en-US" altLang="ko-KR" sz="1600" dirty="0">
                <a:latin typeface="Open Sans"/>
                <a:cs typeface="Open Sans"/>
                <a:sym typeface="Open Sans"/>
              </a:rPr>
              <a:t>20~30</a:t>
            </a:r>
            <a:r>
              <a:rPr lang="ko-KR" altLang="en-US" sz="1600" dirty="0">
                <a:latin typeface="Open Sans"/>
                <a:cs typeface="Open Sans"/>
                <a:sym typeface="Open Sans"/>
              </a:rPr>
              <a:t>대들의 관심을 가질 수 있는 주제이고</a:t>
            </a:r>
            <a:r>
              <a:rPr lang="en-US" altLang="ko-KR" sz="1600" dirty="0">
                <a:latin typeface="Open Sans"/>
                <a:cs typeface="Open Sans"/>
                <a:sym typeface="Open Sans"/>
              </a:rPr>
              <a:t>,</a:t>
            </a:r>
            <a:r>
              <a:rPr lang="ko-KR" altLang="en-US" sz="1600" dirty="0">
                <a:latin typeface="Open Sans"/>
                <a:cs typeface="Open Sans"/>
                <a:sym typeface="Open Sans"/>
              </a:rPr>
              <a:t>    프로젝트를 진행하면서 데이터를 직접 추출하고 </a:t>
            </a:r>
            <a:r>
              <a:rPr lang="ko-KR" altLang="en-US" sz="1600" spc="-150" dirty="0" err="1">
                <a:latin typeface="Open Sans"/>
                <a:cs typeface="Open Sans"/>
                <a:sym typeface="Open Sans"/>
              </a:rPr>
              <a:t>전처리와</a:t>
            </a:r>
            <a:r>
              <a:rPr lang="ko-KR" altLang="en-US" sz="1600" spc="-150" dirty="0">
                <a:latin typeface="Open Sans"/>
                <a:cs typeface="Open Sans"/>
                <a:sym typeface="Open Sans"/>
              </a:rPr>
              <a:t> 시각화를 통해서 저희가 원하는 결론까지   </a:t>
            </a:r>
            <a:r>
              <a:rPr lang="ko-KR" altLang="en-US" sz="1600" dirty="0">
                <a:latin typeface="Open Sans"/>
                <a:cs typeface="Open Sans"/>
                <a:sym typeface="Open Sans"/>
              </a:rPr>
              <a:t>도출하는 과정이 흥미로웠습니다</a:t>
            </a:r>
            <a:r>
              <a:rPr lang="en-US" altLang="ko-KR" sz="1600" dirty="0">
                <a:latin typeface="Open Sans"/>
                <a:cs typeface="Open Sans"/>
                <a:sym typeface="Open Sans"/>
              </a:rPr>
              <a:t>.</a:t>
            </a:r>
          </a:p>
          <a:p>
            <a:pPr algn="just" fontAlgn="base">
              <a:lnSpc>
                <a:spcPct val="115000"/>
              </a:lnSpc>
              <a:buClr>
                <a:schemeClr val="dk1"/>
              </a:buClr>
              <a:buSzPts val="1100"/>
            </a:pPr>
            <a:r>
              <a:rPr lang="ko-KR" altLang="en-US" sz="1600" dirty="0">
                <a:latin typeface="Open Sans"/>
                <a:cs typeface="Open Sans"/>
                <a:sym typeface="Open Sans"/>
              </a:rPr>
              <a:t>프로젝트를 진행하면서 </a:t>
            </a:r>
            <a:r>
              <a:rPr lang="en-US" altLang="ko-KR" sz="1600" dirty="0" err="1">
                <a:latin typeface="Open Sans"/>
                <a:cs typeface="Open Sans"/>
                <a:sym typeface="Open Sans"/>
              </a:rPr>
              <a:t>openApi</a:t>
            </a:r>
            <a:r>
              <a:rPr lang="ko-KR" altLang="en-US" sz="1600" dirty="0" err="1">
                <a:latin typeface="Open Sans"/>
                <a:cs typeface="Open Sans"/>
                <a:sym typeface="Open Sans"/>
              </a:rPr>
              <a:t>를</a:t>
            </a:r>
            <a:r>
              <a:rPr lang="ko-KR" altLang="en-US" sz="1600" dirty="0">
                <a:latin typeface="Open Sans"/>
                <a:cs typeface="Open Sans"/>
                <a:sym typeface="Open Sans"/>
              </a:rPr>
              <a:t> 찾는 부분 등 어려움이 있었지만</a:t>
            </a:r>
            <a:r>
              <a:rPr lang="en-US" altLang="ko-KR" sz="1600" dirty="0">
                <a:latin typeface="Open Sans"/>
                <a:cs typeface="Open Sans"/>
                <a:sym typeface="Open Sans"/>
              </a:rPr>
              <a:t>, </a:t>
            </a:r>
            <a:r>
              <a:rPr lang="ko-KR" altLang="en-US" sz="1600" dirty="0">
                <a:latin typeface="Open Sans"/>
                <a:cs typeface="Open Sans"/>
                <a:sym typeface="Open Sans"/>
              </a:rPr>
              <a:t>조원들과 함께 협력해 공동의 목표를 달성할 수 있어서 팀 프로젝트의 좋은 경험을 했다</a:t>
            </a:r>
            <a:r>
              <a:rPr lang="en-US" altLang="ko-KR" sz="1600" dirty="0">
                <a:latin typeface="Open Sans"/>
                <a:cs typeface="Open Sans"/>
                <a:sym typeface="Open Sans"/>
              </a:rPr>
              <a:t>.</a:t>
            </a:r>
            <a:endParaRPr lang="ko-KR" altLang="en-US" sz="1600" dirty="0">
              <a:latin typeface="Open Sans"/>
              <a:cs typeface="Open Sans"/>
              <a:sym typeface="Open Sans"/>
            </a:endParaRPr>
          </a:p>
        </p:txBody>
      </p:sp>
    </p:spTree>
    <p:extLst>
      <p:ext uri="{BB962C8B-B14F-4D97-AF65-F5344CB8AC3E}">
        <p14:creationId xmlns:p14="http://schemas.microsoft.com/office/powerpoint/2010/main" val="11408789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D1DA78A9-9042-1349-9847-E07B3AD7A4A8}"/>
              </a:ext>
            </a:extLst>
          </p:cNvPr>
          <p:cNvSpPr/>
          <p:nvPr/>
        </p:nvSpPr>
        <p:spPr>
          <a:xfrm>
            <a:off x="0" y="18256"/>
            <a:ext cx="12216800" cy="6894513"/>
          </a:xfrm>
          <a:prstGeom prst="rect">
            <a:avLst/>
          </a:prstGeom>
          <a:solidFill>
            <a:schemeClr val="accent2">
              <a:alpha val="39759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ore-KR" altLang="en-US" dirty="0"/>
              <a:t> </a:t>
            </a:r>
            <a:endParaRPr lang="ko-KR" altLang="en-US" dirty="0"/>
          </a:p>
        </p:txBody>
      </p:sp>
      <p:cxnSp>
        <p:nvCxnSpPr>
          <p:cNvPr id="38" name="직선 연결선 22">
            <a:extLst>
              <a:ext uri="{FF2B5EF4-FFF2-40B4-BE49-F238E27FC236}">
                <a16:creationId xmlns:a16="http://schemas.microsoft.com/office/drawing/2014/main" id="{C5AE58F9-4E49-A84D-A095-C482B509B01E}"/>
              </a:ext>
            </a:extLst>
          </p:cNvPr>
          <p:cNvCxnSpPr/>
          <p:nvPr/>
        </p:nvCxnSpPr>
        <p:spPr>
          <a:xfrm>
            <a:off x="139700" y="491296"/>
            <a:ext cx="19939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직사각형 41">
            <a:extLst>
              <a:ext uri="{FF2B5EF4-FFF2-40B4-BE49-F238E27FC236}">
                <a16:creationId xmlns:a16="http://schemas.microsoft.com/office/drawing/2014/main" id="{24C5F775-A83F-794A-B0DD-9EC098DBE6E1}"/>
              </a:ext>
            </a:extLst>
          </p:cNvPr>
          <p:cNvSpPr/>
          <p:nvPr/>
        </p:nvSpPr>
        <p:spPr>
          <a:xfrm>
            <a:off x="672800" y="1757653"/>
            <a:ext cx="10871199" cy="30469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ore-KR" sz="3600" b="1" dirty="0">
                <a:solidFill>
                  <a:srgbClr val="07105C"/>
                </a:solidFill>
                <a:latin typeface="Open Sans" panose="020B0606030504020204" pitchFamily="34" charset="0"/>
              </a:rPr>
              <a:t>“In investment, what is </a:t>
            </a:r>
            <a:r>
              <a:rPr lang="en-US" altLang="ko-Kore-KR" sz="3600" b="1" i="1" dirty="0">
                <a:solidFill>
                  <a:srgbClr val="07105C"/>
                </a:solidFill>
                <a:latin typeface="Open Sans" panose="020B0606030504020204" pitchFamily="34" charset="0"/>
              </a:rPr>
              <a:t>comfortable</a:t>
            </a:r>
            <a:endParaRPr lang="en-US" altLang="ko-Kore-KR" sz="3600" dirty="0"/>
          </a:p>
          <a:p>
            <a:pPr algn="ctr"/>
            <a:r>
              <a:rPr lang="en-US" altLang="ko-Kore-KR" sz="3600" b="1" u="sng" dirty="0">
                <a:solidFill>
                  <a:srgbClr val="07105C"/>
                </a:solidFill>
                <a:latin typeface="Open Sans" panose="020B0606030504020204" pitchFamily="34" charset="0"/>
              </a:rPr>
              <a:t> </a:t>
            </a:r>
            <a:endParaRPr lang="en-US" altLang="ko-Kore-KR" sz="3600" dirty="0"/>
          </a:p>
          <a:p>
            <a:pPr algn="ctr"/>
            <a:r>
              <a:rPr lang="en-US" altLang="ko-Kore-KR" sz="3600" b="1" dirty="0">
                <a:solidFill>
                  <a:srgbClr val="07105C"/>
                </a:solidFill>
                <a:latin typeface="Open Sans" panose="020B0606030504020204" pitchFamily="34" charset="0"/>
              </a:rPr>
              <a:t>Is </a:t>
            </a:r>
            <a:r>
              <a:rPr lang="en-US" altLang="ko-Kore-KR" sz="3600" b="1" i="1" dirty="0">
                <a:solidFill>
                  <a:srgbClr val="07105C"/>
                </a:solidFill>
                <a:latin typeface="Open Sans" panose="020B0606030504020204" pitchFamily="34" charset="0"/>
              </a:rPr>
              <a:t>rarely profitable</a:t>
            </a:r>
            <a:r>
              <a:rPr lang="en-US" altLang="ko-Kore-KR" sz="3600" b="1" dirty="0">
                <a:solidFill>
                  <a:srgbClr val="07105C"/>
                </a:solidFill>
                <a:latin typeface="Open Sans" panose="020B0606030504020204" pitchFamily="34" charset="0"/>
              </a:rPr>
              <a:t>”</a:t>
            </a:r>
            <a:br>
              <a:rPr lang="en-US" altLang="ko-Kore-KR" sz="3600" dirty="0"/>
            </a:br>
            <a:r>
              <a:rPr lang="ko-KR" altLang="en-US" sz="1600" dirty="0">
                <a:solidFill>
                  <a:schemeClr val="bg2">
                    <a:lumMod val="50000"/>
                  </a:schemeClr>
                </a:solidFill>
              </a:rPr>
              <a:t>편하게 한 투자</a:t>
            </a:r>
            <a:r>
              <a:rPr lang="en-US" altLang="ko-KR" sz="1600" dirty="0">
                <a:solidFill>
                  <a:schemeClr val="bg2">
                    <a:lumMod val="50000"/>
                  </a:schemeClr>
                </a:solidFill>
              </a:rPr>
              <a:t>,</a:t>
            </a:r>
            <a:r>
              <a:rPr lang="ko-KR" altLang="en-US" sz="1600" dirty="0">
                <a:solidFill>
                  <a:schemeClr val="bg2">
                    <a:lumMod val="50000"/>
                  </a:schemeClr>
                </a:solidFill>
              </a:rPr>
              <a:t> 수익을 보기 힘들다</a:t>
            </a:r>
            <a:endParaRPr lang="en-US" altLang="ko-KR" sz="1600" dirty="0">
              <a:solidFill>
                <a:schemeClr val="bg2">
                  <a:lumMod val="50000"/>
                </a:schemeClr>
              </a:solidFill>
            </a:endParaRPr>
          </a:p>
          <a:p>
            <a:pPr algn="ctr"/>
            <a:br>
              <a:rPr lang="en-US" altLang="ko-Kore-KR" sz="3600" dirty="0"/>
            </a:br>
            <a:r>
              <a:rPr lang="en-US" altLang="ko-Kore-KR" dirty="0">
                <a:solidFill>
                  <a:srgbClr val="07105C"/>
                </a:solidFill>
                <a:latin typeface="Open Sans" panose="020B0606030504020204" pitchFamily="34" charset="0"/>
              </a:rPr>
              <a:t>—  </a:t>
            </a:r>
            <a:r>
              <a:rPr lang="en-US" altLang="ko-Kore-KR" sz="3200" b="1" dirty="0">
                <a:solidFill>
                  <a:srgbClr val="800000"/>
                </a:solidFill>
                <a:latin typeface="Oswald" pitchFamily="2" charset="0"/>
              </a:rPr>
              <a:t>Robert Arnott</a:t>
            </a:r>
            <a:endParaRPr lang="en-US" altLang="ko-Kore-KR" sz="36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FB2692D-5EC1-8641-AD5E-2D92CF75C796}"/>
              </a:ext>
            </a:extLst>
          </p:cNvPr>
          <p:cNvSpPr txBox="1"/>
          <p:nvPr/>
        </p:nvSpPr>
        <p:spPr>
          <a:xfrm>
            <a:off x="886674" y="588588"/>
            <a:ext cx="2159566" cy="36933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ko-KR" altLang="en-US" dirty="0"/>
              <a:t>프로젝트 선정 이유</a:t>
            </a:r>
          </a:p>
        </p:txBody>
      </p:sp>
    </p:spTree>
    <p:extLst>
      <p:ext uri="{BB962C8B-B14F-4D97-AF65-F5344CB8AC3E}">
        <p14:creationId xmlns:p14="http://schemas.microsoft.com/office/powerpoint/2010/main" val="310462604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9715499" y="6505575"/>
            <a:ext cx="2406429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800" dirty="0">
                <a:solidFill>
                  <a:schemeClr val="bg1"/>
                </a:solidFill>
                <a:latin typeface="+mn-ea"/>
              </a:rPr>
              <a:t>Copyrightⓒ. Saebyeol Yu. All Rights Reserved.</a:t>
            </a:r>
            <a:endParaRPr lang="ko-KR" altLang="en-US" sz="800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4456865" y="2705725"/>
            <a:ext cx="3278270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8800" b="1" dirty="0">
                <a:solidFill>
                  <a:schemeClr val="bg1"/>
                </a:solidFill>
              </a:rPr>
              <a:t>Q &amp; A</a:t>
            </a:r>
            <a:endParaRPr lang="ko-KR" altLang="en-US" sz="88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65840423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9715499" y="6505575"/>
            <a:ext cx="2406429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800" dirty="0">
                <a:solidFill>
                  <a:schemeClr val="bg1"/>
                </a:solidFill>
                <a:latin typeface="+mn-ea"/>
              </a:rPr>
              <a:t>Copyrightⓒ. Saebyeol Yu. All Rights Reserved.</a:t>
            </a:r>
            <a:endParaRPr lang="ko-KR" altLang="en-US" sz="800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3170330" y="2705725"/>
            <a:ext cx="5851345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8800" b="1" dirty="0">
                <a:solidFill>
                  <a:schemeClr val="bg1"/>
                </a:solidFill>
              </a:rPr>
              <a:t>Thank</a:t>
            </a:r>
            <a:r>
              <a:rPr lang="ko-KR" altLang="en-US" sz="8800" b="1" dirty="0">
                <a:solidFill>
                  <a:schemeClr val="bg1"/>
                </a:solidFill>
              </a:rPr>
              <a:t> </a:t>
            </a:r>
            <a:r>
              <a:rPr lang="en-US" altLang="ko-KR" sz="8800" b="1" dirty="0">
                <a:solidFill>
                  <a:schemeClr val="bg1"/>
                </a:solidFill>
              </a:rPr>
              <a:t>You</a:t>
            </a:r>
            <a:endParaRPr lang="ko-KR" altLang="en-US" sz="8800" b="1" dirty="0">
              <a:solidFill>
                <a:schemeClr val="bg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E676DD9-C5CA-5646-8F8B-B174B8315CD6}"/>
              </a:ext>
            </a:extLst>
          </p:cNvPr>
          <p:cNvSpPr txBox="1"/>
          <p:nvPr/>
        </p:nvSpPr>
        <p:spPr>
          <a:xfrm>
            <a:off x="5096367" y="3921442"/>
            <a:ext cx="199926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 err="1">
                <a:solidFill>
                  <a:schemeClr val="bg1"/>
                </a:solidFill>
              </a:rPr>
              <a:t>BeautifulAnts</a:t>
            </a:r>
            <a:endParaRPr lang="ko-KR" altLang="en-US" sz="2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4489413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그룹 2"/>
          <p:cNvGrpSpPr/>
          <p:nvPr/>
        </p:nvGrpSpPr>
        <p:grpSpPr>
          <a:xfrm>
            <a:off x="8117036" y="513343"/>
            <a:ext cx="3656577" cy="3695738"/>
            <a:chOff x="8307536" y="513343"/>
            <a:chExt cx="3656577" cy="3695738"/>
          </a:xfrm>
        </p:grpSpPr>
        <p:sp>
          <p:nvSpPr>
            <p:cNvPr id="8" name="이등변 삼각형 7"/>
            <p:cNvSpPr/>
            <p:nvPr/>
          </p:nvSpPr>
          <p:spPr>
            <a:xfrm rot="5400000">
              <a:off x="10712131" y="832233"/>
              <a:ext cx="1344721" cy="1159242"/>
            </a:xfrm>
            <a:prstGeom prst="triangle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" name="이등변 삼각형 8"/>
            <p:cNvSpPr/>
            <p:nvPr/>
          </p:nvSpPr>
          <p:spPr>
            <a:xfrm rot="16200000" flipH="1">
              <a:off x="9326503" y="606083"/>
              <a:ext cx="1344721" cy="1159242"/>
            </a:xfrm>
            <a:prstGeom prst="triangl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" name="이등변 삼각형 9"/>
            <p:cNvSpPr/>
            <p:nvPr/>
          </p:nvSpPr>
          <p:spPr>
            <a:xfrm rot="5400000">
              <a:off x="9574196" y="1657339"/>
              <a:ext cx="1344721" cy="1159242"/>
            </a:xfrm>
            <a:prstGeom prst="triangle">
              <a:avLst/>
            </a:prstGeom>
            <a:solidFill>
              <a:schemeClr val="accent3"/>
            </a:solidFill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" name="이등변 삼각형 11"/>
            <p:cNvSpPr/>
            <p:nvPr/>
          </p:nvSpPr>
          <p:spPr>
            <a:xfrm rot="16200000">
              <a:off x="9812602" y="2403102"/>
              <a:ext cx="1344720" cy="1159242"/>
            </a:xfrm>
            <a:prstGeom prst="triangle">
              <a:avLst/>
            </a:prstGeom>
            <a:solidFill>
              <a:schemeClr val="bg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" name="이등변 삼각형 12"/>
            <p:cNvSpPr/>
            <p:nvPr/>
          </p:nvSpPr>
          <p:spPr>
            <a:xfrm rot="5400000" flipH="1">
              <a:off x="9232981" y="2957100"/>
              <a:ext cx="1344720" cy="1159242"/>
            </a:xfrm>
            <a:prstGeom prst="triangl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" name="이등변 삼각형 13"/>
            <p:cNvSpPr/>
            <p:nvPr/>
          </p:nvSpPr>
          <p:spPr>
            <a:xfrm rot="16200000">
              <a:off x="8214797" y="1555441"/>
              <a:ext cx="1344720" cy="1159242"/>
            </a:xfrm>
            <a:prstGeom prst="triangle">
              <a:avLst/>
            </a:prstGeom>
            <a:solidFill>
              <a:schemeClr val="accent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2" name="그룹 1"/>
          <p:cNvGrpSpPr/>
          <p:nvPr/>
        </p:nvGrpSpPr>
        <p:grpSpPr>
          <a:xfrm>
            <a:off x="583464" y="3541759"/>
            <a:ext cx="4590616" cy="769441"/>
            <a:chOff x="510077" y="2691080"/>
            <a:chExt cx="4590616" cy="769441"/>
          </a:xfrm>
        </p:grpSpPr>
        <p:sp>
          <p:nvSpPr>
            <p:cNvPr id="18" name="TextBox 17"/>
            <p:cNvSpPr txBox="1"/>
            <p:nvPr/>
          </p:nvSpPr>
          <p:spPr>
            <a:xfrm>
              <a:off x="510077" y="2691080"/>
              <a:ext cx="3868367" cy="76944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4400" b="1" spc="-150" dirty="0">
                  <a:solidFill>
                    <a:schemeClr val="bg1">
                      <a:alpha val="70000"/>
                    </a:schemeClr>
                  </a:solidFill>
                  <a:latin typeface="+mj-lt"/>
                  <a:ea typeface="THE명품고딕L" panose="02020603020101020101" pitchFamily="18" charset="-127"/>
                </a:rPr>
                <a:t>팀 구성 및 역할</a:t>
              </a:r>
            </a:p>
          </p:txBody>
        </p:sp>
        <p:sp>
          <p:nvSpPr>
            <p:cNvPr id="21" name="TextBox 20"/>
            <p:cNvSpPr txBox="1"/>
            <p:nvPr/>
          </p:nvSpPr>
          <p:spPr>
            <a:xfrm>
              <a:off x="1232326" y="2691080"/>
              <a:ext cx="3868367" cy="76944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4400" b="1" spc="-150" dirty="0">
                  <a:solidFill>
                    <a:schemeClr val="tx1">
                      <a:lumMod val="20000"/>
                      <a:lumOff val="80000"/>
                      <a:alpha val="10000"/>
                    </a:schemeClr>
                  </a:solidFill>
                  <a:latin typeface="+mj-lt"/>
                  <a:ea typeface="THE명품고딕L" panose="02020603020101020101" pitchFamily="18" charset="-127"/>
                </a:rPr>
                <a:t>팀 구성 및 역할</a:t>
              </a:r>
              <a:endParaRPr lang="en-US" altLang="ko-KR" sz="4400" b="1" spc="-150" dirty="0">
                <a:solidFill>
                  <a:schemeClr val="tx1">
                    <a:lumMod val="20000"/>
                    <a:lumOff val="80000"/>
                    <a:alpha val="10000"/>
                  </a:schemeClr>
                </a:solidFill>
                <a:latin typeface="+mj-lt"/>
                <a:ea typeface="THE명품고딕L" panose="02020603020101020101" pitchFamily="18" charset="-127"/>
              </a:endParaRPr>
            </a:p>
          </p:txBody>
        </p:sp>
      </p:grpSp>
      <p:sp>
        <p:nvSpPr>
          <p:cNvPr id="11" name="TextBox 10"/>
          <p:cNvSpPr txBox="1"/>
          <p:nvPr/>
        </p:nvSpPr>
        <p:spPr>
          <a:xfrm>
            <a:off x="527769" y="2211262"/>
            <a:ext cx="3103735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8000" b="1" spc="-150" dirty="0">
                <a:solidFill>
                  <a:schemeClr val="accent2">
                    <a:lumMod val="60000"/>
                    <a:lumOff val="40000"/>
                    <a:alpha val="70000"/>
                  </a:schemeClr>
                </a:solidFill>
                <a:latin typeface="+mj-lt"/>
                <a:ea typeface="THE명품고딕L" panose="02020603020101020101" pitchFamily="18" charset="-127"/>
              </a:rPr>
              <a:t>Part 2.</a:t>
            </a:r>
            <a:endParaRPr lang="ko-KR" altLang="en-US" sz="8000" b="1" spc="-150" dirty="0">
              <a:solidFill>
                <a:schemeClr val="accent2">
                  <a:lumMod val="60000"/>
                  <a:lumOff val="40000"/>
                  <a:alpha val="70000"/>
                </a:schemeClr>
              </a:solidFill>
              <a:latin typeface="+mj-lt"/>
              <a:ea typeface="THE명품고딕L" panose="02020603020101020101" pitchFamily="18" charset="-127"/>
            </a:endParaRPr>
          </a:p>
        </p:txBody>
      </p:sp>
      <p:cxnSp>
        <p:nvCxnSpPr>
          <p:cNvPr id="5" name="직선 연결선 4"/>
          <p:cNvCxnSpPr/>
          <p:nvPr/>
        </p:nvCxnSpPr>
        <p:spPr>
          <a:xfrm>
            <a:off x="635000" y="3429236"/>
            <a:ext cx="5080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9715499" y="6505575"/>
            <a:ext cx="2406429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800" dirty="0">
                <a:solidFill>
                  <a:schemeClr val="bg1"/>
                </a:solidFill>
                <a:latin typeface="+mn-ea"/>
              </a:rPr>
              <a:t>Copyrightⓒ. Saebyeol Yu. All Rights Reserved.</a:t>
            </a:r>
            <a:endParaRPr lang="ko-KR" altLang="en-US" sz="800" dirty="0">
              <a:solidFill>
                <a:schemeClr val="bg1"/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91521249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2" name="직선 연결선 22">
            <a:extLst>
              <a:ext uri="{FF2B5EF4-FFF2-40B4-BE49-F238E27FC236}">
                <a16:creationId xmlns:a16="http://schemas.microsoft.com/office/drawing/2014/main" id="{98AC00AB-414E-954E-BD31-58AFC55BC2B4}"/>
              </a:ext>
            </a:extLst>
          </p:cNvPr>
          <p:cNvCxnSpPr/>
          <p:nvPr/>
        </p:nvCxnSpPr>
        <p:spPr>
          <a:xfrm>
            <a:off x="139700" y="491296"/>
            <a:ext cx="1993900" cy="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3" name="TextBox 112">
            <a:extLst>
              <a:ext uri="{FF2B5EF4-FFF2-40B4-BE49-F238E27FC236}">
                <a16:creationId xmlns:a16="http://schemas.microsoft.com/office/drawing/2014/main" id="{67AB884E-CDEE-2346-9DC8-63C167F40771}"/>
              </a:ext>
            </a:extLst>
          </p:cNvPr>
          <p:cNvSpPr txBox="1"/>
          <p:nvPr/>
        </p:nvSpPr>
        <p:spPr>
          <a:xfrm>
            <a:off x="886674" y="588588"/>
            <a:ext cx="11592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>
                <a:solidFill>
                  <a:srgbClr val="74AA9E"/>
                </a:solidFill>
              </a:rPr>
              <a:t>work-flow</a:t>
            </a:r>
            <a:endParaRPr lang="ko-KR" altLang="en-US" dirty="0">
              <a:solidFill>
                <a:srgbClr val="74AA9E"/>
              </a:solidFill>
            </a:endParaRPr>
          </a:p>
        </p:txBody>
      </p:sp>
      <p:pic>
        <p:nvPicPr>
          <p:cNvPr id="7" name="그림 6" descr="테이블이(가) 표시된 사진&#10;&#10;자동 생성된 설명">
            <a:extLst>
              <a:ext uri="{FF2B5EF4-FFF2-40B4-BE49-F238E27FC236}">
                <a16:creationId xmlns:a16="http://schemas.microsoft.com/office/drawing/2014/main" id="{3FD38F43-F8DA-FC49-AB58-5D09D8C5CF6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6674" y="1346893"/>
            <a:ext cx="5884829" cy="4922520"/>
          </a:xfrm>
          <a:prstGeom prst="rect">
            <a:avLst/>
          </a:prstGeom>
        </p:spPr>
      </p:pic>
      <p:graphicFrame>
        <p:nvGraphicFramePr>
          <p:cNvPr id="10" name="표 10">
            <a:extLst>
              <a:ext uri="{FF2B5EF4-FFF2-40B4-BE49-F238E27FC236}">
                <a16:creationId xmlns:a16="http://schemas.microsoft.com/office/drawing/2014/main" id="{6FC4DC29-7D4E-974D-9652-D4D6544BA58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72717632"/>
              </p:ext>
            </p:extLst>
          </p:nvPr>
        </p:nvGraphicFramePr>
        <p:xfrm>
          <a:off x="6908800" y="2077971"/>
          <a:ext cx="5089612" cy="3425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544806">
                  <a:extLst>
                    <a:ext uri="{9D8B030D-6E8A-4147-A177-3AD203B41FA5}">
                      <a16:colId xmlns:a16="http://schemas.microsoft.com/office/drawing/2014/main" val="885434589"/>
                    </a:ext>
                  </a:extLst>
                </a:gridCol>
                <a:gridCol w="2544806">
                  <a:extLst>
                    <a:ext uri="{9D8B030D-6E8A-4147-A177-3AD203B41FA5}">
                      <a16:colId xmlns:a16="http://schemas.microsoft.com/office/drawing/2014/main" val="3060465916"/>
                    </a:ext>
                  </a:extLst>
                </a:gridCol>
              </a:tblGrid>
              <a:tr h="486563"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b="0" dirty="0">
                          <a:solidFill>
                            <a:schemeClr val="tx1"/>
                          </a:solidFill>
                        </a:rPr>
                        <a:t>0</a:t>
                      </a:r>
                      <a:r>
                        <a:rPr lang="en-US" altLang="ko-KR" b="0" dirty="0">
                          <a:solidFill>
                            <a:schemeClr val="tx1"/>
                          </a:solidFill>
                        </a:rPr>
                        <a:t>9/08</a:t>
                      </a:r>
                      <a:r>
                        <a:rPr lang="ko-KR" altLang="en-US" b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altLang="ko-KR" b="0" dirty="0">
                          <a:solidFill>
                            <a:schemeClr val="tx1"/>
                          </a:solidFill>
                        </a:rPr>
                        <a:t>~</a:t>
                      </a:r>
                      <a:r>
                        <a:rPr lang="ko-KR" altLang="en-US" b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altLang="ko-KR" b="0" dirty="0">
                          <a:solidFill>
                            <a:schemeClr val="tx1"/>
                          </a:solidFill>
                        </a:rPr>
                        <a:t>09/09</a:t>
                      </a:r>
                      <a:endParaRPr lang="ko-Kore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ko-Kore-KR" altLang="en-US" b="0" dirty="0">
                          <a:solidFill>
                            <a:schemeClr val="tx1"/>
                          </a:solidFill>
                        </a:rPr>
                        <a:t>주제</a:t>
                      </a:r>
                      <a:r>
                        <a:rPr lang="ko-KR" altLang="en-US" b="0" dirty="0">
                          <a:solidFill>
                            <a:schemeClr val="tx1"/>
                          </a:solidFill>
                        </a:rPr>
                        <a:t> 선정 및 일정 수립</a:t>
                      </a:r>
                      <a:endParaRPr lang="ko-Kore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15406323"/>
                  </a:ext>
                </a:extLst>
              </a:tr>
              <a:tr h="486563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ore-KR" dirty="0"/>
                        <a:t>0</a:t>
                      </a:r>
                      <a:r>
                        <a:rPr lang="en-US" altLang="ko-KR" dirty="0"/>
                        <a:t>9/10</a:t>
                      </a:r>
                      <a:r>
                        <a:rPr lang="ko-KR" altLang="en-US" dirty="0"/>
                        <a:t> </a:t>
                      </a:r>
                      <a:r>
                        <a:rPr lang="en-US" altLang="ko-KR" dirty="0"/>
                        <a:t>~</a:t>
                      </a:r>
                      <a:r>
                        <a:rPr lang="ko-KR" altLang="en-US" dirty="0"/>
                        <a:t> </a:t>
                      </a:r>
                      <a:r>
                        <a:rPr lang="en-US" altLang="ko-KR" dirty="0"/>
                        <a:t>09/12</a:t>
                      </a:r>
                      <a:endParaRPr lang="ko-Kore-KR" altLang="en-US" dirty="0"/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ko-Kore-KR" altLang="en-US" dirty="0"/>
                        <a:t>데이터</a:t>
                      </a:r>
                      <a:r>
                        <a:rPr lang="ko-KR" altLang="en-US" dirty="0"/>
                        <a:t> 수집</a:t>
                      </a:r>
                      <a:endParaRPr lang="ko-Kore-KR" altLang="en-US" dirty="0"/>
                    </a:p>
                  </a:txBody>
                  <a:tcPr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6985751"/>
                  </a:ext>
                </a:extLst>
              </a:tr>
              <a:tr h="486563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ore-KR" dirty="0"/>
                        <a:t>0</a:t>
                      </a:r>
                      <a:r>
                        <a:rPr lang="en-US" altLang="ko-KR" dirty="0"/>
                        <a:t>9/13</a:t>
                      </a:r>
                      <a:r>
                        <a:rPr lang="ko-KR" altLang="en-US" dirty="0"/>
                        <a:t> </a:t>
                      </a:r>
                      <a:r>
                        <a:rPr lang="en-US" altLang="ko-KR" dirty="0"/>
                        <a:t>~</a:t>
                      </a:r>
                      <a:r>
                        <a:rPr lang="ko-KR" altLang="en-US" dirty="0"/>
                        <a:t> </a:t>
                      </a:r>
                      <a:r>
                        <a:rPr lang="en-US" altLang="ko-KR" dirty="0"/>
                        <a:t>09/17</a:t>
                      </a:r>
                      <a:endParaRPr lang="ko-Kore-KR" altLang="en-US" dirty="0"/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ko-Kore-KR" altLang="en-US" dirty="0"/>
                        <a:t>데이터</a:t>
                      </a:r>
                      <a:r>
                        <a:rPr lang="ko-KR" altLang="en-US" dirty="0"/>
                        <a:t> 전처리</a:t>
                      </a:r>
                      <a:endParaRPr lang="ko-Kore-KR" altLang="en-US" dirty="0"/>
                    </a:p>
                  </a:txBody>
                  <a:tcPr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58879534"/>
                  </a:ext>
                </a:extLst>
              </a:tr>
              <a:tr h="486563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ore-KR" dirty="0"/>
                        <a:t>0</a:t>
                      </a:r>
                      <a:r>
                        <a:rPr lang="en-US" altLang="ko-KR" dirty="0"/>
                        <a:t>9/18</a:t>
                      </a:r>
                      <a:r>
                        <a:rPr lang="ko-KR" altLang="en-US" dirty="0"/>
                        <a:t> </a:t>
                      </a:r>
                      <a:r>
                        <a:rPr lang="en-US" altLang="ko-KR" dirty="0"/>
                        <a:t>~</a:t>
                      </a:r>
                      <a:r>
                        <a:rPr lang="ko-KR" altLang="en-US" dirty="0"/>
                        <a:t> </a:t>
                      </a:r>
                      <a:r>
                        <a:rPr lang="en-US" altLang="ko-KR" dirty="0"/>
                        <a:t>09/24</a:t>
                      </a:r>
                      <a:endParaRPr lang="ko-Kore-KR" altLang="en-US" dirty="0"/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altLang="ko-Kore-KR" dirty="0"/>
                        <a:t>DB</a:t>
                      </a:r>
                      <a:r>
                        <a:rPr lang="ko-KR" altLang="en-US" dirty="0"/>
                        <a:t>구축 및 시각화</a:t>
                      </a:r>
                      <a:endParaRPr lang="ko-Kore-KR" altLang="en-US" dirty="0"/>
                    </a:p>
                  </a:txBody>
                  <a:tcPr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69448788"/>
                  </a:ext>
                </a:extLst>
              </a:tr>
              <a:tr h="486563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ore-KR" dirty="0"/>
                        <a:t>0</a:t>
                      </a:r>
                      <a:r>
                        <a:rPr lang="en-US" altLang="ko-KR" dirty="0"/>
                        <a:t>9/25</a:t>
                      </a:r>
                      <a:r>
                        <a:rPr lang="ko-KR" altLang="en-US" dirty="0"/>
                        <a:t> </a:t>
                      </a:r>
                      <a:r>
                        <a:rPr lang="en-US" altLang="ko-KR" dirty="0"/>
                        <a:t>~</a:t>
                      </a:r>
                      <a:r>
                        <a:rPr lang="ko-KR" altLang="en-US" dirty="0"/>
                        <a:t> </a:t>
                      </a:r>
                      <a:r>
                        <a:rPr lang="en-US" altLang="ko-KR" dirty="0"/>
                        <a:t>09/27</a:t>
                      </a:r>
                      <a:endParaRPr lang="ko-Kore-KR" altLang="en-US" dirty="0"/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ko-Kore-KR" altLang="en-US" dirty="0"/>
                        <a:t>상관관계</a:t>
                      </a:r>
                      <a:r>
                        <a:rPr lang="ko-KR" altLang="en-US" dirty="0"/>
                        <a:t> 분석</a:t>
                      </a:r>
                      <a:endParaRPr lang="ko-Kore-KR" altLang="en-US" dirty="0"/>
                    </a:p>
                  </a:txBody>
                  <a:tcPr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56579870"/>
                  </a:ext>
                </a:extLst>
              </a:tr>
              <a:tr h="506302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ore-KR" dirty="0"/>
                        <a:t>0</a:t>
                      </a:r>
                      <a:r>
                        <a:rPr lang="en-US" altLang="ko-KR" dirty="0"/>
                        <a:t>9/28</a:t>
                      </a:r>
                      <a:r>
                        <a:rPr lang="ko-KR" altLang="en-US" dirty="0"/>
                        <a:t> </a:t>
                      </a:r>
                      <a:r>
                        <a:rPr lang="en-US" altLang="ko-KR" dirty="0"/>
                        <a:t>~</a:t>
                      </a:r>
                      <a:r>
                        <a:rPr lang="ko-KR" altLang="en-US" dirty="0"/>
                        <a:t> </a:t>
                      </a:r>
                      <a:r>
                        <a:rPr lang="en-US" altLang="ko-KR" dirty="0"/>
                        <a:t>09/29</a:t>
                      </a:r>
                      <a:endParaRPr lang="ko-Kore-KR" altLang="en-US" dirty="0"/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ko-KR" altLang="en-US" dirty="0"/>
                        <a:t>발표자료 제작</a:t>
                      </a:r>
                      <a:endParaRPr lang="ko-Kore-KR" altLang="en-US" dirty="0"/>
                    </a:p>
                  </a:txBody>
                  <a:tcPr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12264557"/>
                  </a:ext>
                </a:extLst>
              </a:tr>
              <a:tr h="486563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ore-KR" dirty="0"/>
                        <a:t>0</a:t>
                      </a:r>
                      <a:r>
                        <a:rPr lang="en-US" altLang="ko-KR" dirty="0"/>
                        <a:t>9/30</a:t>
                      </a:r>
                      <a:endParaRPr lang="ko-Kore-KR" altLang="en-US" dirty="0"/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ko-Kore-KR" altLang="en-US" dirty="0"/>
                        <a:t>프로젝트</a:t>
                      </a:r>
                      <a:r>
                        <a:rPr lang="ko-KR" altLang="en-US" dirty="0"/>
                        <a:t> 발표</a:t>
                      </a:r>
                      <a:endParaRPr lang="ko-Kore-KR" altLang="en-US" dirty="0"/>
                    </a:p>
                  </a:txBody>
                  <a:tcPr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58200933"/>
                  </a:ext>
                </a:extLst>
              </a:tr>
            </a:tbl>
          </a:graphicData>
        </a:graphic>
      </p:graphicFrame>
      <p:sp>
        <p:nvSpPr>
          <p:cNvPr id="12" name="직사각형 11">
            <a:extLst>
              <a:ext uri="{FF2B5EF4-FFF2-40B4-BE49-F238E27FC236}">
                <a16:creationId xmlns:a16="http://schemas.microsoft.com/office/drawing/2014/main" id="{194A76BE-ABBC-AA47-8F62-BEF74D114366}"/>
              </a:ext>
            </a:extLst>
          </p:cNvPr>
          <p:cNvSpPr/>
          <p:nvPr/>
        </p:nvSpPr>
        <p:spPr>
          <a:xfrm>
            <a:off x="7057801" y="2189585"/>
            <a:ext cx="255305" cy="250663"/>
          </a:xfrm>
          <a:prstGeom prst="rect">
            <a:avLst/>
          </a:prstGeom>
          <a:solidFill>
            <a:srgbClr val="F5CCC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114" name="직사각형 113">
            <a:extLst>
              <a:ext uri="{FF2B5EF4-FFF2-40B4-BE49-F238E27FC236}">
                <a16:creationId xmlns:a16="http://schemas.microsoft.com/office/drawing/2014/main" id="{24C3F5D0-A74E-484A-BE74-7E6055D8F019}"/>
              </a:ext>
            </a:extLst>
          </p:cNvPr>
          <p:cNvSpPr/>
          <p:nvPr/>
        </p:nvSpPr>
        <p:spPr>
          <a:xfrm>
            <a:off x="7057801" y="2694070"/>
            <a:ext cx="255305" cy="250663"/>
          </a:xfrm>
          <a:prstGeom prst="rect">
            <a:avLst/>
          </a:prstGeom>
          <a:solidFill>
            <a:srgbClr val="93C57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115" name="직사각형 114">
            <a:extLst>
              <a:ext uri="{FF2B5EF4-FFF2-40B4-BE49-F238E27FC236}">
                <a16:creationId xmlns:a16="http://schemas.microsoft.com/office/drawing/2014/main" id="{221A8FA2-1688-A24C-95A9-D21819214630}"/>
              </a:ext>
            </a:extLst>
          </p:cNvPr>
          <p:cNvSpPr/>
          <p:nvPr/>
        </p:nvSpPr>
        <p:spPr>
          <a:xfrm>
            <a:off x="7057801" y="3190466"/>
            <a:ext cx="255305" cy="250663"/>
          </a:xfrm>
          <a:prstGeom prst="rect">
            <a:avLst/>
          </a:prstGeom>
          <a:solidFill>
            <a:srgbClr val="6D9EE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116" name="직사각형 115">
            <a:extLst>
              <a:ext uri="{FF2B5EF4-FFF2-40B4-BE49-F238E27FC236}">
                <a16:creationId xmlns:a16="http://schemas.microsoft.com/office/drawing/2014/main" id="{09B5FF0C-6AFC-634B-8D40-6EBD17AB2258}"/>
              </a:ext>
            </a:extLst>
          </p:cNvPr>
          <p:cNvSpPr/>
          <p:nvPr/>
        </p:nvSpPr>
        <p:spPr>
          <a:xfrm>
            <a:off x="7057801" y="3665795"/>
            <a:ext cx="255305" cy="250663"/>
          </a:xfrm>
          <a:prstGeom prst="rect">
            <a:avLst/>
          </a:prstGeom>
          <a:solidFill>
            <a:srgbClr val="B5A7D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117" name="직사각형 116">
            <a:extLst>
              <a:ext uri="{FF2B5EF4-FFF2-40B4-BE49-F238E27FC236}">
                <a16:creationId xmlns:a16="http://schemas.microsoft.com/office/drawing/2014/main" id="{6E09A68D-1A2E-9B42-8D9F-779F0401AE3C}"/>
              </a:ext>
            </a:extLst>
          </p:cNvPr>
          <p:cNvSpPr/>
          <p:nvPr/>
        </p:nvSpPr>
        <p:spPr>
          <a:xfrm>
            <a:off x="7057801" y="4171661"/>
            <a:ext cx="255305" cy="250663"/>
          </a:xfrm>
          <a:prstGeom prst="rect">
            <a:avLst/>
          </a:prstGeom>
          <a:solidFill>
            <a:srgbClr val="A61C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119" name="직사각형 118">
            <a:extLst>
              <a:ext uri="{FF2B5EF4-FFF2-40B4-BE49-F238E27FC236}">
                <a16:creationId xmlns:a16="http://schemas.microsoft.com/office/drawing/2014/main" id="{C53FF308-1334-A247-9361-0C0C8D5A83F1}"/>
              </a:ext>
            </a:extLst>
          </p:cNvPr>
          <p:cNvSpPr/>
          <p:nvPr/>
        </p:nvSpPr>
        <p:spPr>
          <a:xfrm>
            <a:off x="7057801" y="4659597"/>
            <a:ext cx="255305" cy="250663"/>
          </a:xfrm>
          <a:prstGeom prst="rect">
            <a:avLst/>
          </a:prstGeom>
          <a:solidFill>
            <a:srgbClr val="C27B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2" name="타원 1">
            <a:extLst>
              <a:ext uri="{FF2B5EF4-FFF2-40B4-BE49-F238E27FC236}">
                <a16:creationId xmlns:a16="http://schemas.microsoft.com/office/drawing/2014/main" id="{6D3D8157-2234-E74B-9B88-F4B75DC88D1D}"/>
              </a:ext>
            </a:extLst>
          </p:cNvPr>
          <p:cNvSpPr/>
          <p:nvPr/>
        </p:nvSpPr>
        <p:spPr>
          <a:xfrm>
            <a:off x="4282069" y="5590150"/>
            <a:ext cx="765716" cy="674727"/>
          </a:xfrm>
          <a:prstGeom prst="ellipse">
            <a:avLst/>
          </a:prstGeom>
          <a:noFill/>
          <a:ln w="444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13" name="타원 12">
            <a:extLst>
              <a:ext uri="{FF2B5EF4-FFF2-40B4-BE49-F238E27FC236}">
                <a16:creationId xmlns:a16="http://schemas.microsoft.com/office/drawing/2014/main" id="{72550C79-3174-EC4B-B1C0-581E5FAFD04A}"/>
              </a:ext>
            </a:extLst>
          </p:cNvPr>
          <p:cNvSpPr/>
          <p:nvPr/>
        </p:nvSpPr>
        <p:spPr>
          <a:xfrm>
            <a:off x="7075736" y="5162228"/>
            <a:ext cx="258605" cy="250663"/>
          </a:xfrm>
          <a:prstGeom prst="ellipse">
            <a:avLst/>
          </a:prstGeom>
          <a:noFill/>
          <a:ln w="444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95852336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05" name="Google Shape;1305;p47"/>
          <p:cNvGrpSpPr/>
          <p:nvPr/>
        </p:nvGrpSpPr>
        <p:grpSpPr>
          <a:xfrm>
            <a:off x="4095430" y="711436"/>
            <a:ext cx="617009" cy="790888"/>
            <a:chOff x="7603081" y="1973072"/>
            <a:chExt cx="276802" cy="354807"/>
          </a:xfrm>
        </p:grpSpPr>
        <p:sp>
          <p:nvSpPr>
            <p:cNvPr id="1306" name="Google Shape;1306;p47"/>
            <p:cNvSpPr/>
            <p:nvPr/>
          </p:nvSpPr>
          <p:spPr>
            <a:xfrm>
              <a:off x="7603081" y="2189465"/>
              <a:ext cx="276802" cy="138414"/>
            </a:xfrm>
            <a:custGeom>
              <a:avLst/>
              <a:gdLst/>
              <a:ahLst/>
              <a:cxnLst/>
              <a:rect l="l" t="t" r="r" b="b"/>
              <a:pathLst>
                <a:path w="10571" h="5286" extrusionOk="0">
                  <a:moveTo>
                    <a:pt x="3081" y="1"/>
                  </a:moveTo>
                  <a:cubicBezTo>
                    <a:pt x="2967" y="1"/>
                    <a:pt x="2862" y="96"/>
                    <a:pt x="2862" y="220"/>
                  </a:cubicBezTo>
                  <a:lnTo>
                    <a:pt x="2862" y="1269"/>
                  </a:lnTo>
                  <a:cubicBezTo>
                    <a:pt x="2862" y="1565"/>
                    <a:pt x="2671" y="1823"/>
                    <a:pt x="2395" y="1909"/>
                  </a:cubicBezTo>
                  <a:lnTo>
                    <a:pt x="935" y="2357"/>
                  </a:lnTo>
                  <a:cubicBezTo>
                    <a:pt x="382" y="2529"/>
                    <a:pt x="0" y="3034"/>
                    <a:pt x="0" y="3616"/>
                  </a:cubicBezTo>
                  <a:lnTo>
                    <a:pt x="0" y="4627"/>
                  </a:lnTo>
                  <a:cubicBezTo>
                    <a:pt x="0" y="4990"/>
                    <a:pt x="296" y="5286"/>
                    <a:pt x="658" y="5286"/>
                  </a:cubicBezTo>
                  <a:lnTo>
                    <a:pt x="9912" y="5286"/>
                  </a:lnTo>
                  <a:cubicBezTo>
                    <a:pt x="10275" y="5286"/>
                    <a:pt x="10570" y="4990"/>
                    <a:pt x="10570" y="4627"/>
                  </a:cubicBezTo>
                  <a:lnTo>
                    <a:pt x="10570" y="3616"/>
                  </a:lnTo>
                  <a:cubicBezTo>
                    <a:pt x="10570" y="3034"/>
                    <a:pt x="10198" y="2529"/>
                    <a:pt x="9645" y="2357"/>
                  </a:cubicBezTo>
                  <a:lnTo>
                    <a:pt x="8176" y="1909"/>
                  </a:lnTo>
                  <a:cubicBezTo>
                    <a:pt x="7899" y="1823"/>
                    <a:pt x="7708" y="1565"/>
                    <a:pt x="7708" y="1269"/>
                  </a:cubicBezTo>
                  <a:lnTo>
                    <a:pt x="7708" y="220"/>
                  </a:lnTo>
                  <a:cubicBezTo>
                    <a:pt x="7708" y="96"/>
                    <a:pt x="7613" y="1"/>
                    <a:pt x="7489" y="1"/>
                  </a:cubicBezTo>
                  <a:close/>
                </a:path>
              </a:pathLst>
            </a:custGeom>
            <a:solidFill>
              <a:srgbClr val="63ADAE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 dirty="0"/>
            </a:p>
          </p:txBody>
        </p:sp>
        <p:sp>
          <p:nvSpPr>
            <p:cNvPr id="1307" name="Google Shape;1307;p47"/>
            <p:cNvSpPr/>
            <p:nvPr/>
          </p:nvSpPr>
          <p:spPr>
            <a:xfrm>
              <a:off x="7679751" y="2189465"/>
              <a:ext cx="123698" cy="34564"/>
            </a:xfrm>
            <a:custGeom>
              <a:avLst/>
              <a:gdLst/>
              <a:ahLst/>
              <a:cxnLst/>
              <a:rect l="l" t="t" r="r" b="b"/>
              <a:pathLst>
                <a:path w="4724" h="1320" extrusionOk="0">
                  <a:moveTo>
                    <a:pt x="163" y="1"/>
                  </a:moveTo>
                  <a:cubicBezTo>
                    <a:pt x="96" y="1"/>
                    <a:pt x="39" y="20"/>
                    <a:pt x="1" y="67"/>
                  </a:cubicBezTo>
                  <a:cubicBezTo>
                    <a:pt x="568" y="902"/>
                    <a:pt x="1465" y="1319"/>
                    <a:pt x="2362" y="1319"/>
                  </a:cubicBezTo>
                  <a:cubicBezTo>
                    <a:pt x="3259" y="1319"/>
                    <a:pt x="4155" y="902"/>
                    <a:pt x="4723" y="67"/>
                  </a:cubicBezTo>
                  <a:cubicBezTo>
                    <a:pt x="4685" y="20"/>
                    <a:pt x="4628" y="1"/>
                    <a:pt x="4561" y="1"/>
                  </a:cubicBezTo>
                  <a:close/>
                </a:path>
              </a:pathLst>
            </a:custGeom>
            <a:solidFill>
              <a:srgbClr val="E8EDF0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308" name="Google Shape;1308;p47"/>
            <p:cNvSpPr/>
            <p:nvPr/>
          </p:nvSpPr>
          <p:spPr>
            <a:xfrm>
              <a:off x="7644532" y="2033585"/>
              <a:ext cx="189370" cy="155408"/>
            </a:xfrm>
            <a:custGeom>
              <a:avLst/>
              <a:gdLst/>
              <a:ahLst/>
              <a:cxnLst/>
              <a:rect l="l" t="t" r="r" b="b"/>
              <a:pathLst>
                <a:path w="7232" h="5935" extrusionOk="0">
                  <a:moveTo>
                    <a:pt x="850" y="1"/>
                  </a:moveTo>
                  <a:lnTo>
                    <a:pt x="850" y="2204"/>
                  </a:lnTo>
                  <a:lnTo>
                    <a:pt x="735" y="2204"/>
                  </a:lnTo>
                  <a:cubicBezTo>
                    <a:pt x="1" y="2204"/>
                    <a:pt x="1" y="3311"/>
                    <a:pt x="735" y="3311"/>
                  </a:cubicBezTo>
                  <a:lnTo>
                    <a:pt x="859" y="3311"/>
                  </a:lnTo>
                  <a:cubicBezTo>
                    <a:pt x="974" y="4790"/>
                    <a:pt x="2214" y="5935"/>
                    <a:pt x="3712" y="5935"/>
                  </a:cubicBezTo>
                  <a:cubicBezTo>
                    <a:pt x="5200" y="5935"/>
                    <a:pt x="6440" y="4790"/>
                    <a:pt x="6564" y="3311"/>
                  </a:cubicBezTo>
                  <a:lnTo>
                    <a:pt x="6679" y="3311"/>
                  </a:lnTo>
                  <a:cubicBezTo>
                    <a:pt x="6984" y="3311"/>
                    <a:pt x="7232" y="3063"/>
                    <a:pt x="7232" y="2758"/>
                  </a:cubicBezTo>
                  <a:cubicBezTo>
                    <a:pt x="7232" y="2452"/>
                    <a:pt x="6984" y="2204"/>
                    <a:pt x="6679" y="2204"/>
                  </a:cubicBezTo>
                  <a:lnTo>
                    <a:pt x="6574" y="2204"/>
                  </a:lnTo>
                  <a:lnTo>
                    <a:pt x="6574" y="1"/>
                  </a:lnTo>
                  <a:close/>
                </a:path>
              </a:pathLst>
            </a:custGeom>
            <a:solidFill>
              <a:srgbClr val="FFC29E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309" name="Google Shape;1309;p47"/>
            <p:cNvSpPr/>
            <p:nvPr/>
          </p:nvSpPr>
          <p:spPr>
            <a:xfrm>
              <a:off x="7701249" y="2092292"/>
              <a:ext cx="11521" cy="17020"/>
            </a:xfrm>
            <a:custGeom>
              <a:avLst/>
              <a:gdLst/>
              <a:ahLst/>
              <a:cxnLst/>
              <a:rect l="l" t="t" r="r" b="b"/>
              <a:pathLst>
                <a:path w="440" h="650" extrusionOk="0">
                  <a:moveTo>
                    <a:pt x="220" y="1"/>
                  </a:moveTo>
                  <a:cubicBezTo>
                    <a:pt x="115" y="1"/>
                    <a:pt x="10" y="67"/>
                    <a:pt x="0" y="201"/>
                  </a:cubicBezTo>
                  <a:lnTo>
                    <a:pt x="0" y="420"/>
                  </a:lnTo>
                  <a:cubicBezTo>
                    <a:pt x="0" y="544"/>
                    <a:pt x="96" y="649"/>
                    <a:pt x="220" y="649"/>
                  </a:cubicBezTo>
                  <a:cubicBezTo>
                    <a:pt x="334" y="640"/>
                    <a:pt x="439" y="544"/>
                    <a:pt x="439" y="420"/>
                  </a:cubicBezTo>
                  <a:lnTo>
                    <a:pt x="439" y="201"/>
                  </a:lnTo>
                  <a:cubicBezTo>
                    <a:pt x="430" y="67"/>
                    <a:pt x="325" y="1"/>
                    <a:pt x="220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310" name="Google Shape;1310;p47"/>
            <p:cNvSpPr/>
            <p:nvPr/>
          </p:nvSpPr>
          <p:spPr>
            <a:xfrm>
              <a:off x="7770429" y="2092292"/>
              <a:ext cx="11521" cy="17020"/>
            </a:xfrm>
            <a:custGeom>
              <a:avLst/>
              <a:gdLst/>
              <a:ahLst/>
              <a:cxnLst/>
              <a:rect l="l" t="t" r="r" b="b"/>
              <a:pathLst>
                <a:path w="440" h="650" extrusionOk="0">
                  <a:moveTo>
                    <a:pt x="220" y="1"/>
                  </a:moveTo>
                  <a:cubicBezTo>
                    <a:pt x="115" y="1"/>
                    <a:pt x="10" y="67"/>
                    <a:pt x="1" y="201"/>
                  </a:cubicBezTo>
                  <a:lnTo>
                    <a:pt x="1" y="420"/>
                  </a:lnTo>
                  <a:cubicBezTo>
                    <a:pt x="1" y="544"/>
                    <a:pt x="96" y="640"/>
                    <a:pt x="220" y="649"/>
                  </a:cubicBezTo>
                  <a:cubicBezTo>
                    <a:pt x="344" y="640"/>
                    <a:pt x="440" y="544"/>
                    <a:pt x="440" y="420"/>
                  </a:cubicBezTo>
                  <a:lnTo>
                    <a:pt x="440" y="201"/>
                  </a:lnTo>
                  <a:cubicBezTo>
                    <a:pt x="430" y="67"/>
                    <a:pt x="325" y="1"/>
                    <a:pt x="220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311" name="Google Shape;1311;p47"/>
            <p:cNvSpPr/>
            <p:nvPr/>
          </p:nvSpPr>
          <p:spPr>
            <a:xfrm>
              <a:off x="7693995" y="2074067"/>
              <a:ext cx="25766" cy="11495"/>
            </a:xfrm>
            <a:custGeom>
              <a:avLst/>
              <a:gdLst/>
              <a:ahLst/>
              <a:cxnLst/>
              <a:rect l="l" t="t" r="r" b="b"/>
              <a:pathLst>
                <a:path w="984" h="439" extrusionOk="0">
                  <a:moveTo>
                    <a:pt x="277" y="0"/>
                  </a:moveTo>
                  <a:cubicBezTo>
                    <a:pt x="1" y="19"/>
                    <a:pt x="1" y="420"/>
                    <a:pt x="277" y="439"/>
                  </a:cubicBezTo>
                  <a:lnTo>
                    <a:pt x="716" y="439"/>
                  </a:lnTo>
                  <a:cubicBezTo>
                    <a:pt x="983" y="420"/>
                    <a:pt x="983" y="19"/>
                    <a:pt x="716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312" name="Google Shape;1312;p47"/>
            <p:cNvSpPr/>
            <p:nvPr/>
          </p:nvSpPr>
          <p:spPr>
            <a:xfrm>
              <a:off x="7763202" y="2074067"/>
              <a:ext cx="25740" cy="11495"/>
            </a:xfrm>
            <a:custGeom>
              <a:avLst/>
              <a:gdLst/>
              <a:ahLst/>
              <a:cxnLst/>
              <a:rect l="l" t="t" r="r" b="b"/>
              <a:pathLst>
                <a:path w="983" h="439" extrusionOk="0">
                  <a:moveTo>
                    <a:pt x="277" y="0"/>
                  </a:moveTo>
                  <a:cubicBezTo>
                    <a:pt x="0" y="19"/>
                    <a:pt x="0" y="420"/>
                    <a:pt x="277" y="439"/>
                  </a:cubicBezTo>
                  <a:lnTo>
                    <a:pt x="716" y="439"/>
                  </a:lnTo>
                  <a:cubicBezTo>
                    <a:pt x="983" y="420"/>
                    <a:pt x="983" y="19"/>
                    <a:pt x="716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313" name="Google Shape;1313;p47"/>
            <p:cNvSpPr/>
            <p:nvPr/>
          </p:nvSpPr>
          <p:spPr>
            <a:xfrm>
              <a:off x="7647281" y="2033585"/>
              <a:ext cx="140430" cy="155879"/>
            </a:xfrm>
            <a:custGeom>
              <a:avLst/>
              <a:gdLst/>
              <a:ahLst/>
              <a:cxnLst/>
              <a:rect l="l" t="t" r="r" b="b"/>
              <a:pathLst>
                <a:path w="5363" h="5953" extrusionOk="0">
                  <a:moveTo>
                    <a:pt x="735" y="1"/>
                  </a:moveTo>
                  <a:lnTo>
                    <a:pt x="735" y="2204"/>
                  </a:lnTo>
                  <a:lnTo>
                    <a:pt x="649" y="2204"/>
                  </a:lnTo>
                  <a:cubicBezTo>
                    <a:pt x="392" y="2204"/>
                    <a:pt x="172" y="2367"/>
                    <a:pt x="96" y="2605"/>
                  </a:cubicBezTo>
                  <a:cubicBezTo>
                    <a:pt x="1" y="2958"/>
                    <a:pt x="258" y="3311"/>
                    <a:pt x="630" y="3311"/>
                  </a:cubicBezTo>
                  <a:lnTo>
                    <a:pt x="745" y="3311"/>
                  </a:lnTo>
                  <a:cubicBezTo>
                    <a:pt x="849" y="4816"/>
                    <a:pt x="2113" y="5952"/>
                    <a:pt x="3578" y="5952"/>
                  </a:cubicBezTo>
                  <a:cubicBezTo>
                    <a:pt x="3729" y="5952"/>
                    <a:pt x="3882" y="5940"/>
                    <a:pt x="4036" y="5915"/>
                  </a:cubicBezTo>
                  <a:cubicBezTo>
                    <a:pt x="2643" y="5696"/>
                    <a:pt x="1613" y="4494"/>
                    <a:pt x="1613" y="3092"/>
                  </a:cubicBezTo>
                  <a:lnTo>
                    <a:pt x="1613" y="1766"/>
                  </a:lnTo>
                  <a:cubicBezTo>
                    <a:pt x="1613" y="1155"/>
                    <a:pt x="2109" y="668"/>
                    <a:pt x="2720" y="668"/>
                  </a:cubicBezTo>
                  <a:lnTo>
                    <a:pt x="4923" y="668"/>
                  </a:lnTo>
                  <a:cubicBezTo>
                    <a:pt x="5162" y="668"/>
                    <a:pt x="5362" y="468"/>
                    <a:pt x="5362" y="230"/>
                  </a:cubicBezTo>
                  <a:lnTo>
                    <a:pt x="5362" y="1"/>
                  </a:lnTo>
                  <a:close/>
                </a:path>
              </a:pathLst>
            </a:custGeom>
            <a:solidFill>
              <a:srgbClr val="FEAF8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314" name="Google Shape;1314;p47"/>
            <p:cNvSpPr/>
            <p:nvPr/>
          </p:nvSpPr>
          <p:spPr>
            <a:xfrm>
              <a:off x="7652518" y="1983127"/>
              <a:ext cx="106206" cy="108694"/>
            </a:xfrm>
            <a:custGeom>
              <a:avLst/>
              <a:gdLst/>
              <a:ahLst/>
              <a:cxnLst/>
              <a:rect l="l" t="t" r="r" b="b"/>
              <a:pathLst>
                <a:path w="4056" h="4151" extrusionOk="0">
                  <a:moveTo>
                    <a:pt x="1861" y="1"/>
                  </a:moveTo>
                  <a:cubicBezTo>
                    <a:pt x="755" y="230"/>
                    <a:pt x="1" y="1260"/>
                    <a:pt x="115" y="2386"/>
                  </a:cubicBezTo>
                  <a:lnTo>
                    <a:pt x="306" y="4150"/>
                  </a:lnTo>
                  <a:lnTo>
                    <a:pt x="526" y="4150"/>
                  </a:lnTo>
                  <a:cubicBezTo>
                    <a:pt x="774" y="4141"/>
                    <a:pt x="964" y="3950"/>
                    <a:pt x="964" y="3702"/>
                  </a:cubicBezTo>
                  <a:lnTo>
                    <a:pt x="964" y="2815"/>
                  </a:lnTo>
                  <a:cubicBezTo>
                    <a:pt x="964" y="2452"/>
                    <a:pt x="1260" y="2157"/>
                    <a:pt x="1623" y="2157"/>
                  </a:cubicBezTo>
                  <a:lnTo>
                    <a:pt x="4055" y="2157"/>
                  </a:lnTo>
                  <a:lnTo>
                    <a:pt x="186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315" name="Google Shape;1315;p47"/>
            <p:cNvSpPr/>
            <p:nvPr/>
          </p:nvSpPr>
          <p:spPr>
            <a:xfrm>
              <a:off x="7678023" y="2126018"/>
              <a:ext cx="126919" cy="86463"/>
            </a:xfrm>
            <a:custGeom>
              <a:avLst/>
              <a:gdLst/>
              <a:ahLst/>
              <a:cxnLst/>
              <a:rect l="l" t="t" r="r" b="b"/>
              <a:pathLst>
                <a:path w="4847" h="3302" extrusionOk="0">
                  <a:moveTo>
                    <a:pt x="668" y="0"/>
                  </a:moveTo>
                  <a:cubicBezTo>
                    <a:pt x="296" y="0"/>
                    <a:pt x="0" y="296"/>
                    <a:pt x="0" y="659"/>
                  </a:cubicBezTo>
                  <a:lnTo>
                    <a:pt x="0" y="878"/>
                  </a:lnTo>
                  <a:cubicBezTo>
                    <a:pt x="0" y="2214"/>
                    <a:pt x="1088" y="3301"/>
                    <a:pt x="2423" y="3301"/>
                  </a:cubicBezTo>
                  <a:cubicBezTo>
                    <a:pt x="3768" y="3301"/>
                    <a:pt x="4846" y="2214"/>
                    <a:pt x="4846" y="878"/>
                  </a:cubicBezTo>
                  <a:lnTo>
                    <a:pt x="4846" y="659"/>
                  </a:lnTo>
                  <a:cubicBezTo>
                    <a:pt x="4846" y="296"/>
                    <a:pt x="4551" y="0"/>
                    <a:pt x="418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316" name="Google Shape;1316;p47"/>
            <p:cNvSpPr/>
            <p:nvPr/>
          </p:nvSpPr>
          <p:spPr>
            <a:xfrm>
              <a:off x="7715493" y="2142881"/>
              <a:ext cx="51165" cy="17701"/>
            </a:xfrm>
            <a:custGeom>
              <a:avLst/>
              <a:gdLst/>
              <a:ahLst/>
              <a:cxnLst/>
              <a:rect l="l" t="t" r="r" b="b"/>
              <a:pathLst>
                <a:path w="1954" h="676" extrusionOk="0">
                  <a:moveTo>
                    <a:pt x="323" y="0"/>
                  </a:moveTo>
                  <a:cubicBezTo>
                    <a:pt x="149" y="0"/>
                    <a:pt x="0" y="237"/>
                    <a:pt x="181" y="396"/>
                  </a:cubicBezTo>
                  <a:cubicBezTo>
                    <a:pt x="384" y="572"/>
                    <a:pt x="651" y="675"/>
                    <a:pt x="923" y="675"/>
                  </a:cubicBezTo>
                  <a:cubicBezTo>
                    <a:pt x="946" y="675"/>
                    <a:pt x="969" y="674"/>
                    <a:pt x="992" y="673"/>
                  </a:cubicBezTo>
                  <a:cubicBezTo>
                    <a:pt x="1015" y="674"/>
                    <a:pt x="1038" y="675"/>
                    <a:pt x="1061" y="675"/>
                  </a:cubicBezTo>
                  <a:cubicBezTo>
                    <a:pt x="1334" y="675"/>
                    <a:pt x="1601" y="572"/>
                    <a:pt x="1813" y="396"/>
                  </a:cubicBezTo>
                  <a:cubicBezTo>
                    <a:pt x="1954" y="233"/>
                    <a:pt x="1812" y="24"/>
                    <a:pt x="1643" y="24"/>
                  </a:cubicBezTo>
                  <a:cubicBezTo>
                    <a:pt x="1595" y="24"/>
                    <a:pt x="1545" y="41"/>
                    <a:pt x="1498" y="81"/>
                  </a:cubicBezTo>
                  <a:cubicBezTo>
                    <a:pt x="1345" y="186"/>
                    <a:pt x="1169" y="239"/>
                    <a:pt x="992" y="239"/>
                  </a:cubicBezTo>
                  <a:cubicBezTo>
                    <a:pt x="816" y="239"/>
                    <a:pt x="639" y="186"/>
                    <a:pt x="487" y="81"/>
                  </a:cubicBezTo>
                  <a:cubicBezTo>
                    <a:pt x="436" y="24"/>
                    <a:pt x="378" y="0"/>
                    <a:pt x="323" y="0"/>
                  </a:cubicBez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317" name="Google Shape;1317;p47"/>
            <p:cNvSpPr/>
            <p:nvPr/>
          </p:nvSpPr>
          <p:spPr>
            <a:xfrm>
              <a:off x="7678023" y="2126018"/>
              <a:ext cx="78215" cy="86463"/>
            </a:xfrm>
            <a:custGeom>
              <a:avLst/>
              <a:gdLst/>
              <a:ahLst/>
              <a:cxnLst/>
              <a:rect l="l" t="t" r="r" b="b"/>
              <a:pathLst>
                <a:path w="2987" h="3302" extrusionOk="0">
                  <a:moveTo>
                    <a:pt x="668" y="0"/>
                  </a:moveTo>
                  <a:cubicBezTo>
                    <a:pt x="296" y="0"/>
                    <a:pt x="0" y="296"/>
                    <a:pt x="0" y="659"/>
                  </a:cubicBezTo>
                  <a:lnTo>
                    <a:pt x="0" y="878"/>
                  </a:lnTo>
                  <a:cubicBezTo>
                    <a:pt x="0" y="2247"/>
                    <a:pt x="1117" y="3301"/>
                    <a:pt x="2419" y="3301"/>
                  </a:cubicBezTo>
                  <a:cubicBezTo>
                    <a:pt x="2605" y="3301"/>
                    <a:pt x="2795" y="3280"/>
                    <a:pt x="2986" y="3234"/>
                  </a:cubicBezTo>
                  <a:cubicBezTo>
                    <a:pt x="1879" y="2986"/>
                    <a:pt x="1107" y="2004"/>
                    <a:pt x="1107" y="878"/>
                  </a:cubicBezTo>
                  <a:lnTo>
                    <a:pt x="1107" y="659"/>
                  </a:lnTo>
                  <a:cubicBezTo>
                    <a:pt x="1107" y="296"/>
                    <a:pt x="1402" y="0"/>
                    <a:pt x="17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318" name="Google Shape;1318;p47"/>
            <p:cNvSpPr/>
            <p:nvPr/>
          </p:nvSpPr>
          <p:spPr>
            <a:xfrm>
              <a:off x="7666030" y="1973072"/>
              <a:ext cx="164625" cy="118749"/>
            </a:xfrm>
            <a:custGeom>
              <a:avLst/>
              <a:gdLst/>
              <a:ahLst/>
              <a:cxnLst/>
              <a:rect l="l" t="t" r="r" b="b"/>
              <a:pathLst>
                <a:path w="6287" h="4535" extrusionOk="0">
                  <a:moveTo>
                    <a:pt x="123" y="1"/>
                  </a:moveTo>
                  <a:cubicBezTo>
                    <a:pt x="58" y="1"/>
                    <a:pt x="0" y="56"/>
                    <a:pt x="0" y="127"/>
                  </a:cubicBezTo>
                  <a:cubicBezTo>
                    <a:pt x="0" y="785"/>
                    <a:pt x="315" y="2541"/>
                    <a:pt x="3539" y="2541"/>
                  </a:cubicBezTo>
                  <a:lnTo>
                    <a:pt x="4646" y="2541"/>
                  </a:lnTo>
                  <a:cubicBezTo>
                    <a:pt x="5009" y="2541"/>
                    <a:pt x="5304" y="2836"/>
                    <a:pt x="5304" y="3199"/>
                  </a:cubicBezTo>
                  <a:lnTo>
                    <a:pt x="5304" y="4086"/>
                  </a:lnTo>
                  <a:cubicBezTo>
                    <a:pt x="5304" y="4325"/>
                    <a:pt x="5495" y="4525"/>
                    <a:pt x="5734" y="4525"/>
                  </a:cubicBezTo>
                  <a:lnTo>
                    <a:pt x="5963" y="4534"/>
                  </a:lnTo>
                  <a:lnTo>
                    <a:pt x="6153" y="2770"/>
                  </a:lnTo>
                  <a:cubicBezTo>
                    <a:pt x="6287" y="1463"/>
                    <a:pt x="5266" y="337"/>
                    <a:pt x="3959" y="337"/>
                  </a:cubicBezTo>
                  <a:lnTo>
                    <a:pt x="1784" y="337"/>
                  </a:lnTo>
                  <a:cubicBezTo>
                    <a:pt x="1221" y="337"/>
                    <a:pt x="573" y="251"/>
                    <a:pt x="191" y="22"/>
                  </a:cubicBezTo>
                  <a:cubicBezTo>
                    <a:pt x="169" y="7"/>
                    <a:pt x="146" y="1"/>
                    <a:pt x="12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</p:grpSp>
      <p:grpSp>
        <p:nvGrpSpPr>
          <p:cNvPr id="1319" name="Google Shape;1319;p47"/>
          <p:cNvGrpSpPr/>
          <p:nvPr/>
        </p:nvGrpSpPr>
        <p:grpSpPr>
          <a:xfrm>
            <a:off x="4104190" y="5301471"/>
            <a:ext cx="586949" cy="790771"/>
            <a:chOff x="6261624" y="3345794"/>
            <a:chExt cx="263316" cy="354754"/>
          </a:xfrm>
        </p:grpSpPr>
        <p:sp>
          <p:nvSpPr>
            <p:cNvPr id="1320" name="Google Shape;1320;p47"/>
            <p:cNvSpPr/>
            <p:nvPr/>
          </p:nvSpPr>
          <p:spPr>
            <a:xfrm>
              <a:off x="6267620" y="3345794"/>
              <a:ext cx="251585" cy="236922"/>
            </a:xfrm>
            <a:custGeom>
              <a:avLst/>
              <a:gdLst/>
              <a:ahLst/>
              <a:cxnLst/>
              <a:rect l="l" t="t" r="r" b="b"/>
              <a:pathLst>
                <a:path w="9608" h="9048" extrusionOk="0">
                  <a:moveTo>
                    <a:pt x="4809" y="1"/>
                  </a:moveTo>
                  <a:cubicBezTo>
                    <a:pt x="4389" y="1"/>
                    <a:pt x="4055" y="478"/>
                    <a:pt x="3673" y="583"/>
                  </a:cubicBezTo>
                  <a:cubicBezTo>
                    <a:pt x="3601" y="603"/>
                    <a:pt x="3523" y="610"/>
                    <a:pt x="3442" y="610"/>
                  </a:cubicBezTo>
                  <a:cubicBezTo>
                    <a:pt x="3225" y="610"/>
                    <a:pt x="2985" y="559"/>
                    <a:pt x="2766" y="559"/>
                  </a:cubicBezTo>
                  <a:cubicBezTo>
                    <a:pt x="2631" y="559"/>
                    <a:pt x="2504" y="578"/>
                    <a:pt x="2395" y="640"/>
                  </a:cubicBezTo>
                  <a:cubicBezTo>
                    <a:pt x="2052" y="840"/>
                    <a:pt x="1994" y="1432"/>
                    <a:pt x="1718" y="1718"/>
                  </a:cubicBezTo>
                  <a:cubicBezTo>
                    <a:pt x="1431" y="1995"/>
                    <a:pt x="840" y="2052"/>
                    <a:pt x="640" y="2405"/>
                  </a:cubicBezTo>
                  <a:cubicBezTo>
                    <a:pt x="439" y="2748"/>
                    <a:pt x="687" y="3283"/>
                    <a:pt x="582" y="3674"/>
                  </a:cubicBezTo>
                  <a:cubicBezTo>
                    <a:pt x="477" y="4065"/>
                    <a:pt x="0" y="4389"/>
                    <a:pt x="0" y="4799"/>
                  </a:cubicBezTo>
                  <a:cubicBezTo>
                    <a:pt x="0" y="5219"/>
                    <a:pt x="477" y="5553"/>
                    <a:pt x="582" y="5935"/>
                  </a:cubicBezTo>
                  <a:cubicBezTo>
                    <a:pt x="687" y="6316"/>
                    <a:pt x="439" y="6860"/>
                    <a:pt x="640" y="7203"/>
                  </a:cubicBezTo>
                  <a:cubicBezTo>
                    <a:pt x="840" y="7547"/>
                    <a:pt x="1431" y="7614"/>
                    <a:pt x="1718" y="7890"/>
                  </a:cubicBezTo>
                  <a:cubicBezTo>
                    <a:pt x="1994" y="8176"/>
                    <a:pt x="2052" y="8768"/>
                    <a:pt x="2395" y="8968"/>
                  </a:cubicBezTo>
                  <a:cubicBezTo>
                    <a:pt x="2500" y="9029"/>
                    <a:pt x="2622" y="9048"/>
                    <a:pt x="2753" y="9048"/>
                  </a:cubicBezTo>
                  <a:cubicBezTo>
                    <a:pt x="2970" y="9048"/>
                    <a:pt x="3211" y="8995"/>
                    <a:pt x="3429" y="8995"/>
                  </a:cubicBezTo>
                  <a:cubicBezTo>
                    <a:pt x="3450" y="8995"/>
                    <a:pt x="3471" y="8996"/>
                    <a:pt x="3492" y="8997"/>
                  </a:cubicBezTo>
                  <a:lnTo>
                    <a:pt x="6116" y="8997"/>
                  </a:lnTo>
                  <a:cubicBezTo>
                    <a:pt x="6136" y="8996"/>
                    <a:pt x="6157" y="8995"/>
                    <a:pt x="6179" y="8995"/>
                  </a:cubicBezTo>
                  <a:cubicBezTo>
                    <a:pt x="6397" y="8995"/>
                    <a:pt x="6637" y="9048"/>
                    <a:pt x="6855" y="9048"/>
                  </a:cubicBezTo>
                  <a:cubicBezTo>
                    <a:pt x="6986" y="9048"/>
                    <a:pt x="7108" y="9029"/>
                    <a:pt x="7213" y="8968"/>
                  </a:cubicBezTo>
                  <a:cubicBezTo>
                    <a:pt x="7556" y="8768"/>
                    <a:pt x="7613" y="8176"/>
                    <a:pt x="7890" y="7890"/>
                  </a:cubicBezTo>
                  <a:cubicBezTo>
                    <a:pt x="8176" y="7614"/>
                    <a:pt x="8768" y="7556"/>
                    <a:pt x="8968" y="7203"/>
                  </a:cubicBezTo>
                  <a:cubicBezTo>
                    <a:pt x="9168" y="6860"/>
                    <a:pt x="8920" y="6326"/>
                    <a:pt x="9025" y="5935"/>
                  </a:cubicBezTo>
                  <a:cubicBezTo>
                    <a:pt x="9130" y="5553"/>
                    <a:pt x="9607" y="5219"/>
                    <a:pt x="9607" y="4799"/>
                  </a:cubicBezTo>
                  <a:cubicBezTo>
                    <a:pt x="9607" y="4389"/>
                    <a:pt x="9130" y="4055"/>
                    <a:pt x="9025" y="3674"/>
                  </a:cubicBezTo>
                  <a:cubicBezTo>
                    <a:pt x="8920" y="3292"/>
                    <a:pt x="9168" y="2748"/>
                    <a:pt x="8968" y="2405"/>
                  </a:cubicBezTo>
                  <a:cubicBezTo>
                    <a:pt x="8768" y="2061"/>
                    <a:pt x="8176" y="1995"/>
                    <a:pt x="7890" y="1718"/>
                  </a:cubicBezTo>
                  <a:cubicBezTo>
                    <a:pt x="7613" y="1432"/>
                    <a:pt x="7556" y="840"/>
                    <a:pt x="7213" y="640"/>
                  </a:cubicBezTo>
                  <a:cubicBezTo>
                    <a:pt x="7104" y="578"/>
                    <a:pt x="6978" y="559"/>
                    <a:pt x="6844" y="559"/>
                  </a:cubicBezTo>
                  <a:cubicBezTo>
                    <a:pt x="6626" y="559"/>
                    <a:pt x="6388" y="610"/>
                    <a:pt x="6170" y="610"/>
                  </a:cubicBezTo>
                  <a:cubicBezTo>
                    <a:pt x="6088" y="610"/>
                    <a:pt x="6008" y="603"/>
                    <a:pt x="5934" y="583"/>
                  </a:cubicBezTo>
                  <a:cubicBezTo>
                    <a:pt x="5543" y="478"/>
                    <a:pt x="5219" y="1"/>
                    <a:pt x="480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321" name="Google Shape;1321;p47"/>
            <p:cNvSpPr/>
            <p:nvPr/>
          </p:nvSpPr>
          <p:spPr>
            <a:xfrm>
              <a:off x="6341802" y="3345794"/>
              <a:ext cx="177403" cy="205133"/>
            </a:xfrm>
            <a:custGeom>
              <a:avLst/>
              <a:gdLst/>
              <a:ahLst/>
              <a:cxnLst/>
              <a:rect l="l" t="t" r="r" b="b"/>
              <a:pathLst>
                <a:path w="6775" h="7834" extrusionOk="0">
                  <a:moveTo>
                    <a:pt x="1966" y="1"/>
                  </a:moveTo>
                  <a:cubicBezTo>
                    <a:pt x="1556" y="1"/>
                    <a:pt x="1222" y="478"/>
                    <a:pt x="840" y="583"/>
                  </a:cubicBezTo>
                  <a:cubicBezTo>
                    <a:pt x="764" y="604"/>
                    <a:pt x="681" y="612"/>
                    <a:pt x="595" y="612"/>
                  </a:cubicBezTo>
                  <a:cubicBezTo>
                    <a:pt x="411" y="612"/>
                    <a:pt x="211" y="577"/>
                    <a:pt x="29" y="564"/>
                  </a:cubicBezTo>
                  <a:cubicBezTo>
                    <a:pt x="10" y="735"/>
                    <a:pt x="1" y="917"/>
                    <a:pt x="1" y="1088"/>
                  </a:cubicBezTo>
                  <a:cubicBezTo>
                    <a:pt x="1" y="4236"/>
                    <a:pt x="2109" y="6994"/>
                    <a:pt x="5133" y="7833"/>
                  </a:cubicBezTo>
                  <a:cubicBezTo>
                    <a:pt x="5439" y="7604"/>
                    <a:pt x="5944" y="7528"/>
                    <a:pt x="6135" y="7203"/>
                  </a:cubicBezTo>
                  <a:cubicBezTo>
                    <a:pt x="6326" y="6860"/>
                    <a:pt x="6087" y="6326"/>
                    <a:pt x="6192" y="5935"/>
                  </a:cubicBezTo>
                  <a:cubicBezTo>
                    <a:pt x="6297" y="5543"/>
                    <a:pt x="6774" y="5219"/>
                    <a:pt x="6774" y="4809"/>
                  </a:cubicBezTo>
                  <a:cubicBezTo>
                    <a:pt x="6774" y="4399"/>
                    <a:pt x="6297" y="4055"/>
                    <a:pt x="6192" y="3674"/>
                  </a:cubicBezTo>
                  <a:cubicBezTo>
                    <a:pt x="6087" y="3292"/>
                    <a:pt x="6335" y="2748"/>
                    <a:pt x="6135" y="2405"/>
                  </a:cubicBezTo>
                  <a:cubicBezTo>
                    <a:pt x="5935" y="2061"/>
                    <a:pt x="5343" y="1995"/>
                    <a:pt x="5057" y="1718"/>
                  </a:cubicBezTo>
                  <a:cubicBezTo>
                    <a:pt x="4780" y="1432"/>
                    <a:pt x="4723" y="840"/>
                    <a:pt x="4370" y="640"/>
                  </a:cubicBezTo>
                  <a:cubicBezTo>
                    <a:pt x="4264" y="578"/>
                    <a:pt x="4140" y="559"/>
                    <a:pt x="4008" y="559"/>
                  </a:cubicBezTo>
                  <a:cubicBezTo>
                    <a:pt x="3792" y="559"/>
                    <a:pt x="3554" y="610"/>
                    <a:pt x="3337" y="610"/>
                  </a:cubicBezTo>
                  <a:cubicBezTo>
                    <a:pt x="3255" y="610"/>
                    <a:pt x="3175" y="603"/>
                    <a:pt x="3101" y="583"/>
                  </a:cubicBezTo>
                  <a:cubicBezTo>
                    <a:pt x="2710" y="478"/>
                    <a:pt x="2386" y="1"/>
                    <a:pt x="19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322" name="Google Shape;1322;p47"/>
            <p:cNvSpPr/>
            <p:nvPr/>
          </p:nvSpPr>
          <p:spPr>
            <a:xfrm>
              <a:off x="6261624" y="3574625"/>
              <a:ext cx="263316" cy="125662"/>
            </a:xfrm>
            <a:custGeom>
              <a:avLst/>
              <a:gdLst/>
              <a:ahLst/>
              <a:cxnLst/>
              <a:rect l="l" t="t" r="r" b="b"/>
              <a:pathLst>
                <a:path w="10056" h="4799" extrusionOk="0">
                  <a:moveTo>
                    <a:pt x="3721" y="0"/>
                  </a:moveTo>
                  <a:lnTo>
                    <a:pt x="3721" y="687"/>
                  </a:lnTo>
                  <a:cubicBezTo>
                    <a:pt x="3721" y="1059"/>
                    <a:pt x="3483" y="1393"/>
                    <a:pt x="3139" y="1517"/>
                  </a:cubicBezTo>
                  <a:lnTo>
                    <a:pt x="878" y="2309"/>
                  </a:lnTo>
                  <a:cubicBezTo>
                    <a:pt x="354" y="2490"/>
                    <a:pt x="10" y="2986"/>
                    <a:pt x="1" y="3549"/>
                  </a:cubicBezTo>
                  <a:lnTo>
                    <a:pt x="1" y="4150"/>
                  </a:lnTo>
                  <a:cubicBezTo>
                    <a:pt x="1" y="4513"/>
                    <a:pt x="296" y="4799"/>
                    <a:pt x="659" y="4799"/>
                  </a:cubicBezTo>
                  <a:lnTo>
                    <a:pt x="9397" y="4799"/>
                  </a:lnTo>
                  <a:cubicBezTo>
                    <a:pt x="9760" y="4799"/>
                    <a:pt x="10056" y="4513"/>
                    <a:pt x="10056" y="4150"/>
                  </a:cubicBezTo>
                  <a:lnTo>
                    <a:pt x="10056" y="3540"/>
                  </a:lnTo>
                  <a:cubicBezTo>
                    <a:pt x="10056" y="2986"/>
                    <a:pt x="9703" y="2490"/>
                    <a:pt x="9178" y="2309"/>
                  </a:cubicBezTo>
                  <a:lnTo>
                    <a:pt x="6927" y="1517"/>
                  </a:lnTo>
                  <a:cubicBezTo>
                    <a:pt x="6574" y="1393"/>
                    <a:pt x="6345" y="1059"/>
                    <a:pt x="6345" y="687"/>
                  </a:cubicBezTo>
                  <a:lnTo>
                    <a:pt x="634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323" name="Google Shape;1323;p47"/>
            <p:cNvSpPr/>
            <p:nvPr/>
          </p:nvSpPr>
          <p:spPr>
            <a:xfrm>
              <a:off x="6343818" y="3574625"/>
              <a:ext cx="99189" cy="62975"/>
            </a:xfrm>
            <a:custGeom>
              <a:avLst/>
              <a:gdLst/>
              <a:ahLst/>
              <a:cxnLst/>
              <a:rect l="l" t="t" r="r" b="b"/>
              <a:pathLst>
                <a:path w="3788" h="2405" extrusionOk="0">
                  <a:moveTo>
                    <a:pt x="582" y="0"/>
                  </a:moveTo>
                  <a:lnTo>
                    <a:pt x="582" y="687"/>
                  </a:lnTo>
                  <a:cubicBezTo>
                    <a:pt x="582" y="1059"/>
                    <a:pt x="344" y="1393"/>
                    <a:pt x="0" y="1517"/>
                  </a:cubicBezTo>
                  <a:lnTo>
                    <a:pt x="1889" y="2404"/>
                  </a:lnTo>
                  <a:lnTo>
                    <a:pt x="3788" y="1517"/>
                  </a:lnTo>
                  <a:cubicBezTo>
                    <a:pt x="3435" y="1384"/>
                    <a:pt x="3206" y="1059"/>
                    <a:pt x="3206" y="687"/>
                  </a:cubicBezTo>
                  <a:lnTo>
                    <a:pt x="3206" y="0"/>
                  </a:lnTo>
                  <a:close/>
                </a:path>
              </a:pathLst>
            </a:custGeom>
            <a:solidFill>
              <a:srgbClr val="FEAF8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324" name="Google Shape;1324;p47"/>
            <p:cNvSpPr/>
            <p:nvPr/>
          </p:nvSpPr>
          <p:spPr>
            <a:xfrm>
              <a:off x="6307840" y="3614347"/>
              <a:ext cx="171145" cy="85939"/>
            </a:xfrm>
            <a:custGeom>
              <a:avLst/>
              <a:gdLst/>
              <a:ahLst/>
              <a:cxnLst/>
              <a:rect l="l" t="t" r="r" b="b"/>
              <a:pathLst>
                <a:path w="6536" h="3282" extrusionOk="0">
                  <a:moveTo>
                    <a:pt x="1374" y="0"/>
                  </a:moveTo>
                  <a:lnTo>
                    <a:pt x="0" y="477"/>
                  </a:lnTo>
                  <a:cubicBezTo>
                    <a:pt x="105" y="1746"/>
                    <a:pt x="916" y="2834"/>
                    <a:pt x="2099" y="3282"/>
                  </a:cubicBezTo>
                  <a:lnTo>
                    <a:pt x="4437" y="3282"/>
                  </a:lnTo>
                  <a:cubicBezTo>
                    <a:pt x="5619" y="2834"/>
                    <a:pt x="6440" y="1746"/>
                    <a:pt x="6535" y="477"/>
                  </a:cubicBezTo>
                  <a:lnTo>
                    <a:pt x="5162" y="0"/>
                  </a:lnTo>
                  <a:lnTo>
                    <a:pt x="3263" y="887"/>
                  </a:lnTo>
                  <a:lnTo>
                    <a:pt x="137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325" name="Google Shape;1325;p47"/>
            <p:cNvSpPr/>
            <p:nvPr/>
          </p:nvSpPr>
          <p:spPr>
            <a:xfrm>
              <a:off x="6319073" y="3614347"/>
              <a:ext cx="148652" cy="80702"/>
            </a:xfrm>
            <a:custGeom>
              <a:avLst/>
              <a:gdLst/>
              <a:ahLst/>
              <a:cxnLst/>
              <a:rect l="l" t="t" r="r" b="b"/>
              <a:pathLst>
                <a:path w="5677" h="3082" extrusionOk="0">
                  <a:moveTo>
                    <a:pt x="945" y="0"/>
                  </a:moveTo>
                  <a:lnTo>
                    <a:pt x="1" y="325"/>
                  </a:lnTo>
                  <a:cubicBezTo>
                    <a:pt x="48" y="1860"/>
                    <a:pt x="1308" y="3082"/>
                    <a:pt x="2844" y="3082"/>
                  </a:cubicBezTo>
                  <a:cubicBezTo>
                    <a:pt x="4370" y="3082"/>
                    <a:pt x="5629" y="1860"/>
                    <a:pt x="5677" y="325"/>
                  </a:cubicBezTo>
                  <a:lnTo>
                    <a:pt x="4733" y="0"/>
                  </a:lnTo>
                  <a:lnTo>
                    <a:pt x="2834" y="887"/>
                  </a:lnTo>
                  <a:lnTo>
                    <a:pt x="945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326" name="Google Shape;1326;p47"/>
            <p:cNvSpPr/>
            <p:nvPr/>
          </p:nvSpPr>
          <p:spPr>
            <a:xfrm>
              <a:off x="6359058" y="3574625"/>
              <a:ext cx="68709" cy="22755"/>
            </a:xfrm>
            <a:custGeom>
              <a:avLst/>
              <a:gdLst/>
              <a:ahLst/>
              <a:cxnLst/>
              <a:rect l="l" t="t" r="r" b="b"/>
              <a:pathLst>
                <a:path w="2624" h="869" extrusionOk="0">
                  <a:moveTo>
                    <a:pt x="0" y="0"/>
                  </a:moveTo>
                  <a:lnTo>
                    <a:pt x="0" y="592"/>
                  </a:lnTo>
                  <a:cubicBezTo>
                    <a:pt x="410" y="773"/>
                    <a:pt x="859" y="868"/>
                    <a:pt x="1317" y="868"/>
                  </a:cubicBezTo>
                  <a:cubicBezTo>
                    <a:pt x="1765" y="868"/>
                    <a:pt x="2213" y="773"/>
                    <a:pt x="2624" y="592"/>
                  </a:cubicBezTo>
                  <a:lnTo>
                    <a:pt x="2624" y="0"/>
                  </a:lnTo>
                  <a:close/>
                </a:path>
              </a:pathLst>
            </a:custGeom>
            <a:solidFill>
              <a:srgbClr val="FEAF8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327" name="Google Shape;1327;p47"/>
            <p:cNvSpPr/>
            <p:nvPr/>
          </p:nvSpPr>
          <p:spPr>
            <a:xfrm>
              <a:off x="6297104" y="3431471"/>
              <a:ext cx="192617" cy="154413"/>
            </a:xfrm>
            <a:custGeom>
              <a:avLst/>
              <a:gdLst/>
              <a:ahLst/>
              <a:cxnLst/>
              <a:rect l="l" t="t" r="r" b="b"/>
              <a:pathLst>
                <a:path w="7356" h="5897" extrusionOk="0">
                  <a:moveTo>
                    <a:pt x="3673" y="1"/>
                  </a:moveTo>
                  <a:cubicBezTo>
                    <a:pt x="2109" y="1"/>
                    <a:pt x="840" y="497"/>
                    <a:pt x="840" y="1098"/>
                  </a:cubicBezTo>
                  <a:lnTo>
                    <a:pt x="840" y="2186"/>
                  </a:lnTo>
                  <a:lnTo>
                    <a:pt x="725" y="2186"/>
                  </a:lnTo>
                  <a:cubicBezTo>
                    <a:pt x="0" y="2186"/>
                    <a:pt x="0" y="3283"/>
                    <a:pt x="725" y="3283"/>
                  </a:cubicBezTo>
                  <a:lnTo>
                    <a:pt x="849" y="3283"/>
                  </a:lnTo>
                  <a:cubicBezTo>
                    <a:pt x="964" y="4761"/>
                    <a:pt x="2194" y="5897"/>
                    <a:pt x="3673" y="5897"/>
                  </a:cubicBezTo>
                  <a:cubicBezTo>
                    <a:pt x="5161" y="5897"/>
                    <a:pt x="6392" y="4761"/>
                    <a:pt x="6506" y="3283"/>
                  </a:cubicBezTo>
                  <a:lnTo>
                    <a:pt x="6621" y="3283"/>
                  </a:lnTo>
                  <a:cubicBezTo>
                    <a:pt x="7356" y="3283"/>
                    <a:pt x="7356" y="2186"/>
                    <a:pt x="6621" y="2186"/>
                  </a:cubicBezTo>
                  <a:lnTo>
                    <a:pt x="6516" y="2186"/>
                  </a:lnTo>
                  <a:lnTo>
                    <a:pt x="6516" y="1098"/>
                  </a:lnTo>
                  <a:cubicBezTo>
                    <a:pt x="6516" y="497"/>
                    <a:pt x="5247" y="1"/>
                    <a:pt x="3673" y="1"/>
                  </a:cubicBezTo>
                  <a:close/>
                </a:path>
              </a:pathLst>
            </a:custGeom>
            <a:solidFill>
              <a:srgbClr val="FEAF8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328" name="Google Shape;1328;p47"/>
            <p:cNvSpPr/>
            <p:nvPr/>
          </p:nvSpPr>
          <p:spPr>
            <a:xfrm>
              <a:off x="6301084" y="3431471"/>
              <a:ext cx="141661" cy="154465"/>
            </a:xfrm>
            <a:custGeom>
              <a:avLst/>
              <a:gdLst/>
              <a:ahLst/>
              <a:cxnLst/>
              <a:rect l="l" t="t" r="r" b="b"/>
              <a:pathLst>
                <a:path w="5410" h="5899" extrusionOk="0">
                  <a:moveTo>
                    <a:pt x="3608" y="0"/>
                  </a:moveTo>
                  <a:cubicBezTo>
                    <a:pt x="3579" y="0"/>
                    <a:pt x="3550" y="1"/>
                    <a:pt x="3521" y="1"/>
                  </a:cubicBezTo>
                  <a:cubicBezTo>
                    <a:pt x="3493" y="1"/>
                    <a:pt x="3465" y="0"/>
                    <a:pt x="3438" y="0"/>
                  </a:cubicBezTo>
                  <a:cubicBezTo>
                    <a:pt x="2798" y="0"/>
                    <a:pt x="2168" y="105"/>
                    <a:pt x="1556" y="306"/>
                  </a:cubicBezTo>
                  <a:cubicBezTo>
                    <a:pt x="1022" y="507"/>
                    <a:pt x="688" y="783"/>
                    <a:pt x="688" y="1098"/>
                  </a:cubicBezTo>
                  <a:lnTo>
                    <a:pt x="688" y="2186"/>
                  </a:lnTo>
                  <a:lnTo>
                    <a:pt x="611" y="2186"/>
                  </a:lnTo>
                  <a:cubicBezTo>
                    <a:pt x="605" y="2185"/>
                    <a:pt x="599" y="2185"/>
                    <a:pt x="593" y="2185"/>
                  </a:cubicBezTo>
                  <a:cubicBezTo>
                    <a:pt x="305" y="2185"/>
                    <a:pt x="67" y="2401"/>
                    <a:pt x="29" y="2672"/>
                  </a:cubicBezTo>
                  <a:cubicBezTo>
                    <a:pt x="1" y="2996"/>
                    <a:pt x="249" y="3283"/>
                    <a:pt x="573" y="3283"/>
                  </a:cubicBezTo>
                  <a:lnTo>
                    <a:pt x="697" y="3283"/>
                  </a:lnTo>
                  <a:cubicBezTo>
                    <a:pt x="801" y="4773"/>
                    <a:pt x="2048" y="5898"/>
                    <a:pt x="3491" y="5898"/>
                  </a:cubicBezTo>
                  <a:cubicBezTo>
                    <a:pt x="3645" y="5898"/>
                    <a:pt x="3802" y="5885"/>
                    <a:pt x="3960" y="5858"/>
                  </a:cubicBezTo>
                  <a:cubicBezTo>
                    <a:pt x="2577" y="5649"/>
                    <a:pt x="1556" y="4456"/>
                    <a:pt x="1556" y="3063"/>
                  </a:cubicBezTo>
                  <a:lnTo>
                    <a:pt x="1556" y="2176"/>
                  </a:lnTo>
                  <a:cubicBezTo>
                    <a:pt x="1556" y="1976"/>
                    <a:pt x="1708" y="1794"/>
                    <a:pt x="1909" y="1756"/>
                  </a:cubicBezTo>
                  <a:cubicBezTo>
                    <a:pt x="2920" y="1546"/>
                    <a:pt x="4294" y="1136"/>
                    <a:pt x="5315" y="354"/>
                  </a:cubicBezTo>
                  <a:lnTo>
                    <a:pt x="5410" y="278"/>
                  </a:lnTo>
                  <a:cubicBezTo>
                    <a:pt x="4827" y="96"/>
                    <a:pt x="4218" y="0"/>
                    <a:pt x="3608" y="0"/>
                  </a:cubicBezTo>
                  <a:close/>
                </a:path>
              </a:pathLst>
            </a:custGeom>
            <a:solidFill>
              <a:srgbClr val="F3A980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329" name="Google Shape;1329;p47"/>
            <p:cNvSpPr/>
            <p:nvPr/>
          </p:nvSpPr>
          <p:spPr>
            <a:xfrm>
              <a:off x="6353297" y="3483056"/>
              <a:ext cx="11521" cy="23383"/>
            </a:xfrm>
            <a:custGeom>
              <a:avLst/>
              <a:gdLst/>
              <a:ahLst/>
              <a:cxnLst/>
              <a:rect l="l" t="t" r="r" b="b"/>
              <a:pathLst>
                <a:path w="440" h="893" extrusionOk="0">
                  <a:moveTo>
                    <a:pt x="220" y="1"/>
                  </a:moveTo>
                  <a:cubicBezTo>
                    <a:pt x="110" y="1"/>
                    <a:pt x="1" y="73"/>
                    <a:pt x="1" y="216"/>
                  </a:cubicBezTo>
                  <a:lnTo>
                    <a:pt x="1" y="674"/>
                  </a:lnTo>
                  <a:cubicBezTo>
                    <a:pt x="1" y="798"/>
                    <a:pt x="96" y="893"/>
                    <a:pt x="220" y="893"/>
                  </a:cubicBezTo>
                  <a:cubicBezTo>
                    <a:pt x="344" y="893"/>
                    <a:pt x="440" y="798"/>
                    <a:pt x="440" y="674"/>
                  </a:cubicBezTo>
                  <a:lnTo>
                    <a:pt x="440" y="216"/>
                  </a:lnTo>
                  <a:cubicBezTo>
                    <a:pt x="440" y="73"/>
                    <a:pt x="330" y="1"/>
                    <a:pt x="220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330" name="Google Shape;1330;p47"/>
            <p:cNvSpPr/>
            <p:nvPr/>
          </p:nvSpPr>
          <p:spPr>
            <a:xfrm>
              <a:off x="6422007" y="3483056"/>
              <a:ext cx="11521" cy="23383"/>
            </a:xfrm>
            <a:custGeom>
              <a:avLst/>
              <a:gdLst/>
              <a:ahLst/>
              <a:cxnLst/>
              <a:rect l="l" t="t" r="r" b="b"/>
              <a:pathLst>
                <a:path w="440" h="893" extrusionOk="0">
                  <a:moveTo>
                    <a:pt x="220" y="1"/>
                  </a:moveTo>
                  <a:cubicBezTo>
                    <a:pt x="110" y="1"/>
                    <a:pt x="0" y="73"/>
                    <a:pt x="0" y="216"/>
                  </a:cubicBezTo>
                  <a:lnTo>
                    <a:pt x="0" y="674"/>
                  </a:lnTo>
                  <a:cubicBezTo>
                    <a:pt x="0" y="798"/>
                    <a:pt x="96" y="893"/>
                    <a:pt x="220" y="893"/>
                  </a:cubicBezTo>
                  <a:cubicBezTo>
                    <a:pt x="344" y="893"/>
                    <a:pt x="439" y="798"/>
                    <a:pt x="439" y="674"/>
                  </a:cubicBezTo>
                  <a:lnTo>
                    <a:pt x="439" y="216"/>
                  </a:lnTo>
                  <a:cubicBezTo>
                    <a:pt x="439" y="73"/>
                    <a:pt x="329" y="1"/>
                    <a:pt x="220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331" name="Google Shape;1331;p47"/>
            <p:cNvSpPr/>
            <p:nvPr/>
          </p:nvSpPr>
          <p:spPr>
            <a:xfrm>
              <a:off x="6368066" y="3540087"/>
              <a:ext cx="50694" cy="17334"/>
            </a:xfrm>
            <a:custGeom>
              <a:avLst/>
              <a:gdLst/>
              <a:ahLst/>
              <a:cxnLst/>
              <a:rect l="l" t="t" r="r" b="b"/>
              <a:pathLst>
                <a:path w="1936" h="662" extrusionOk="0">
                  <a:moveTo>
                    <a:pt x="313" y="0"/>
                  </a:moveTo>
                  <a:cubicBezTo>
                    <a:pt x="143" y="0"/>
                    <a:pt x="1" y="223"/>
                    <a:pt x="162" y="384"/>
                  </a:cubicBezTo>
                  <a:cubicBezTo>
                    <a:pt x="371" y="567"/>
                    <a:pt x="650" y="662"/>
                    <a:pt x="932" y="662"/>
                  </a:cubicBezTo>
                  <a:cubicBezTo>
                    <a:pt x="946" y="662"/>
                    <a:pt x="959" y="662"/>
                    <a:pt x="973" y="661"/>
                  </a:cubicBezTo>
                  <a:cubicBezTo>
                    <a:pt x="986" y="662"/>
                    <a:pt x="999" y="662"/>
                    <a:pt x="1012" y="662"/>
                  </a:cubicBezTo>
                  <a:cubicBezTo>
                    <a:pt x="1286" y="662"/>
                    <a:pt x="1565" y="567"/>
                    <a:pt x="1774" y="384"/>
                  </a:cubicBezTo>
                  <a:cubicBezTo>
                    <a:pt x="1935" y="223"/>
                    <a:pt x="1793" y="0"/>
                    <a:pt x="1623" y="0"/>
                  </a:cubicBezTo>
                  <a:cubicBezTo>
                    <a:pt x="1571" y="0"/>
                    <a:pt x="1517" y="21"/>
                    <a:pt x="1469" y="70"/>
                  </a:cubicBezTo>
                  <a:cubicBezTo>
                    <a:pt x="1316" y="175"/>
                    <a:pt x="1142" y="227"/>
                    <a:pt x="968" y="227"/>
                  </a:cubicBezTo>
                  <a:cubicBezTo>
                    <a:pt x="794" y="227"/>
                    <a:pt x="620" y="175"/>
                    <a:pt x="467" y="70"/>
                  </a:cubicBezTo>
                  <a:cubicBezTo>
                    <a:pt x="418" y="21"/>
                    <a:pt x="364" y="0"/>
                    <a:pt x="31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332" name="Google Shape;1332;p47"/>
            <p:cNvSpPr/>
            <p:nvPr/>
          </p:nvSpPr>
          <p:spPr>
            <a:xfrm>
              <a:off x="6305850" y="3482951"/>
              <a:ext cx="38230" cy="11521"/>
            </a:xfrm>
            <a:custGeom>
              <a:avLst/>
              <a:gdLst/>
              <a:ahLst/>
              <a:cxnLst/>
              <a:rect l="l" t="t" r="r" b="b"/>
              <a:pathLst>
                <a:path w="1460" h="440" extrusionOk="0">
                  <a:moveTo>
                    <a:pt x="296" y="0"/>
                  </a:moveTo>
                  <a:cubicBezTo>
                    <a:pt x="0" y="0"/>
                    <a:pt x="0" y="439"/>
                    <a:pt x="296" y="439"/>
                  </a:cubicBezTo>
                  <a:lnTo>
                    <a:pt x="1164" y="439"/>
                  </a:lnTo>
                  <a:cubicBezTo>
                    <a:pt x="1460" y="439"/>
                    <a:pt x="1460" y="0"/>
                    <a:pt x="1164" y="0"/>
                  </a:cubicBez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333" name="Google Shape;1333;p47"/>
            <p:cNvSpPr/>
            <p:nvPr/>
          </p:nvSpPr>
          <p:spPr>
            <a:xfrm>
              <a:off x="6442981" y="3482951"/>
              <a:ext cx="37994" cy="11521"/>
            </a:xfrm>
            <a:custGeom>
              <a:avLst/>
              <a:gdLst/>
              <a:ahLst/>
              <a:cxnLst/>
              <a:rect l="l" t="t" r="r" b="b"/>
              <a:pathLst>
                <a:path w="1451" h="440" extrusionOk="0">
                  <a:moveTo>
                    <a:pt x="287" y="0"/>
                  </a:moveTo>
                  <a:cubicBezTo>
                    <a:pt x="1" y="0"/>
                    <a:pt x="1" y="439"/>
                    <a:pt x="287" y="439"/>
                  </a:cubicBezTo>
                  <a:lnTo>
                    <a:pt x="1164" y="439"/>
                  </a:lnTo>
                  <a:cubicBezTo>
                    <a:pt x="1451" y="439"/>
                    <a:pt x="1451" y="0"/>
                    <a:pt x="1164" y="0"/>
                  </a:cubicBez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334" name="Google Shape;1334;p47"/>
            <p:cNvSpPr/>
            <p:nvPr/>
          </p:nvSpPr>
          <p:spPr>
            <a:xfrm>
              <a:off x="6374298" y="3488686"/>
              <a:ext cx="38230" cy="11521"/>
            </a:xfrm>
            <a:custGeom>
              <a:avLst/>
              <a:gdLst/>
              <a:ahLst/>
              <a:cxnLst/>
              <a:rect l="l" t="t" r="r" b="b"/>
              <a:pathLst>
                <a:path w="1460" h="440" extrusionOk="0">
                  <a:moveTo>
                    <a:pt x="296" y="1"/>
                  </a:moveTo>
                  <a:cubicBezTo>
                    <a:pt x="0" y="1"/>
                    <a:pt x="0" y="439"/>
                    <a:pt x="296" y="439"/>
                  </a:cubicBezTo>
                  <a:lnTo>
                    <a:pt x="1164" y="439"/>
                  </a:lnTo>
                  <a:cubicBezTo>
                    <a:pt x="1460" y="439"/>
                    <a:pt x="1460" y="1"/>
                    <a:pt x="1164" y="1"/>
                  </a:cubicBez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335" name="Google Shape;1335;p47"/>
            <p:cNvSpPr/>
            <p:nvPr/>
          </p:nvSpPr>
          <p:spPr>
            <a:xfrm>
              <a:off x="6414492" y="3465957"/>
              <a:ext cx="26525" cy="11260"/>
            </a:xfrm>
            <a:custGeom>
              <a:avLst/>
              <a:gdLst/>
              <a:ahLst/>
              <a:cxnLst/>
              <a:rect l="l" t="t" r="r" b="b"/>
              <a:pathLst>
                <a:path w="1013" h="430" extrusionOk="0">
                  <a:moveTo>
                    <a:pt x="287" y="0"/>
                  </a:moveTo>
                  <a:cubicBezTo>
                    <a:pt x="1" y="0"/>
                    <a:pt x="1" y="430"/>
                    <a:pt x="287" y="430"/>
                  </a:cubicBezTo>
                  <a:lnTo>
                    <a:pt x="726" y="430"/>
                  </a:lnTo>
                  <a:cubicBezTo>
                    <a:pt x="1012" y="430"/>
                    <a:pt x="1012" y="0"/>
                    <a:pt x="72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336" name="Google Shape;1336;p47"/>
            <p:cNvSpPr/>
            <p:nvPr/>
          </p:nvSpPr>
          <p:spPr>
            <a:xfrm>
              <a:off x="6345808" y="3465957"/>
              <a:ext cx="26499" cy="11260"/>
            </a:xfrm>
            <a:custGeom>
              <a:avLst/>
              <a:gdLst/>
              <a:ahLst/>
              <a:cxnLst/>
              <a:rect l="l" t="t" r="r" b="b"/>
              <a:pathLst>
                <a:path w="1012" h="430" extrusionOk="0">
                  <a:moveTo>
                    <a:pt x="287" y="0"/>
                  </a:moveTo>
                  <a:cubicBezTo>
                    <a:pt x="0" y="0"/>
                    <a:pt x="0" y="430"/>
                    <a:pt x="287" y="430"/>
                  </a:cubicBezTo>
                  <a:lnTo>
                    <a:pt x="726" y="430"/>
                  </a:lnTo>
                  <a:cubicBezTo>
                    <a:pt x="1012" y="430"/>
                    <a:pt x="1012" y="0"/>
                    <a:pt x="726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337" name="Google Shape;1337;p47"/>
            <p:cNvSpPr/>
            <p:nvPr/>
          </p:nvSpPr>
          <p:spPr>
            <a:xfrm>
              <a:off x="6313575" y="3431471"/>
              <a:ext cx="119953" cy="40246"/>
            </a:xfrm>
            <a:custGeom>
              <a:avLst/>
              <a:gdLst/>
              <a:ahLst/>
              <a:cxnLst/>
              <a:rect l="l" t="t" r="r" b="b"/>
              <a:pathLst>
                <a:path w="4581" h="1537" extrusionOk="0">
                  <a:moveTo>
                    <a:pt x="1" y="1"/>
                  </a:moveTo>
                  <a:lnTo>
                    <a:pt x="1" y="1537"/>
                  </a:lnTo>
                  <a:cubicBezTo>
                    <a:pt x="1" y="1537"/>
                    <a:pt x="2834" y="1317"/>
                    <a:pt x="458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338" name="Google Shape;1338;p47"/>
            <p:cNvSpPr/>
            <p:nvPr/>
          </p:nvSpPr>
          <p:spPr>
            <a:xfrm>
              <a:off x="6295847" y="3513352"/>
              <a:ext cx="23252" cy="32574"/>
            </a:xfrm>
            <a:custGeom>
              <a:avLst/>
              <a:gdLst/>
              <a:ahLst/>
              <a:cxnLst/>
              <a:rect l="l" t="t" r="r" b="b"/>
              <a:pathLst>
                <a:path w="888" h="1244" extrusionOk="0">
                  <a:moveTo>
                    <a:pt x="445" y="1"/>
                  </a:moveTo>
                  <a:cubicBezTo>
                    <a:pt x="406" y="1"/>
                    <a:pt x="368" y="17"/>
                    <a:pt x="344" y="51"/>
                  </a:cubicBezTo>
                  <a:cubicBezTo>
                    <a:pt x="220" y="213"/>
                    <a:pt x="20" y="499"/>
                    <a:pt x="10" y="785"/>
                  </a:cubicBezTo>
                  <a:cubicBezTo>
                    <a:pt x="1" y="1005"/>
                    <a:pt x="153" y="1196"/>
                    <a:pt x="363" y="1234"/>
                  </a:cubicBezTo>
                  <a:cubicBezTo>
                    <a:pt x="394" y="1240"/>
                    <a:pt x="425" y="1243"/>
                    <a:pt x="454" y="1243"/>
                  </a:cubicBezTo>
                  <a:cubicBezTo>
                    <a:pt x="692" y="1243"/>
                    <a:pt x="888" y="1050"/>
                    <a:pt x="888" y="804"/>
                  </a:cubicBezTo>
                  <a:cubicBezTo>
                    <a:pt x="888" y="518"/>
                    <a:pt x="687" y="213"/>
                    <a:pt x="554" y="51"/>
                  </a:cubicBezTo>
                  <a:cubicBezTo>
                    <a:pt x="525" y="17"/>
                    <a:pt x="485" y="1"/>
                    <a:pt x="445" y="1"/>
                  </a:cubicBez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339" name="Google Shape;1339;p47"/>
            <p:cNvSpPr/>
            <p:nvPr/>
          </p:nvSpPr>
          <p:spPr>
            <a:xfrm>
              <a:off x="6467464" y="3513352"/>
              <a:ext cx="23252" cy="32574"/>
            </a:xfrm>
            <a:custGeom>
              <a:avLst/>
              <a:gdLst/>
              <a:ahLst/>
              <a:cxnLst/>
              <a:rect l="l" t="t" r="r" b="b"/>
              <a:pathLst>
                <a:path w="888" h="1244" extrusionOk="0">
                  <a:moveTo>
                    <a:pt x="445" y="1"/>
                  </a:moveTo>
                  <a:cubicBezTo>
                    <a:pt x="406" y="1"/>
                    <a:pt x="368" y="17"/>
                    <a:pt x="344" y="51"/>
                  </a:cubicBezTo>
                  <a:cubicBezTo>
                    <a:pt x="220" y="213"/>
                    <a:pt x="20" y="499"/>
                    <a:pt x="10" y="785"/>
                  </a:cubicBezTo>
                  <a:cubicBezTo>
                    <a:pt x="0" y="1005"/>
                    <a:pt x="153" y="1196"/>
                    <a:pt x="363" y="1234"/>
                  </a:cubicBezTo>
                  <a:cubicBezTo>
                    <a:pt x="394" y="1240"/>
                    <a:pt x="424" y="1243"/>
                    <a:pt x="454" y="1243"/>
                  </a:cubicBezTo>
                  <a:cubicBezTo>
                    <a:pt x="692" y="1243"/>
                    <a:pt x="888" y="1050"/>
                    <a:pt x="888" y="804"/>
                  </a:cubicBezTo>
                  <a:cubicBezTo>
                    <a:pt x="888" y="518"/>
                    <a:pt x="678" y="213"/>
                    <a:pt x="554" y="51"/>
                  </a:cubicBezTo>
                  <a:cubicBezTo>
                    <a:pt x="525" y="17"/>
                    <a:pt x="485" y="1"/>
                    <a:pt x="445" y="1"/>
                  </a:cubicBez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340" name="Google Shape;1340;p47"/>
            <p:cNvSpPr/>
            <p:nvPr/>
          </p:nvSpPr>
          <p:spPr>
            <a:xfrm>
              <a:off x="6319073" y="3408743"/>
              <a:ext cx="148652" cy="51506"/>
            </a:xfrm>
            <a:custGeom>
              <a:avLst/>
              <a:gdLst/>
              <a:ahLst/>
              <a:cxnLst/>
              <a:rect l="l" t="t" r="r" b="b"/>
              <a:pathLst>
                <a:path w="5677" h="1967" extrusionOk="0">
                  <a:moveTo>
                    <a:pt x="2844" y="1"/>
                  </a:moveTo>
                  <a:cubicBezTo>
                    <a:pt x="1270" y="1"/>
                    <a:pt x="1" y="487"/>
                    <a:pt x="1" y="1088"/>
                  </a:cubicBezTo>
                  <a:lnTo>
                    <a:pt x="1" y="1966"/>
                  </a:lnTo>
                  <a:cubicBezTo>
                    <a:pt x="1" y="1365"/>
                    <a:pt x="1270" y="869"/>
                    <a:pt x="2844" y="869"/>
                  </a:cubicBezTo>
                  <a:cubicBezTo>
                    <a:pt x="4408" y="869"/>
                    <a:pt x="5677" y="1365"/>
                    <a:pt x="5677" y="1966"/>
                  </a:cubicBezTo>
                  <a:lnTo>
                    <a:pt x="5677" y="1088"/>
                  </a:lnTo>
                  <a:cubicBezTo>
                    <a:pt x="5677" y="487"/>
                    <a:pt x="4408" y="1"/>
                    <a:pt x="284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341" name="Google Shape;1341;p47"/>
            <p:cNvSpPr/>
            <p:nvPr/>
          </p:nvSpPr>
          <p:spPr>
            <a:xfrm>
              <a:off x="6399016" y="3482951"/>
              <a:ext cx="57240" cy="45981"/>
            </a:xfrm>
            <a:custGeom>
              <a:avLst/>
              <a:gdLst/>
              <a:ahLst/>
              <a:cxnLst/>
              <a:rect l="l" t="t" r="r" b="b"/>
              <a:pathLst>
                <a:path w="2186" h="1756" extrusionOk="0">
                  <a:moveTo>
                    <a:pt x="1756" y="439"/>
                  </a:moveTo>
                  <a:lnTo>
                    <a:pt x="1756" y="658"/>
                  </a:lnTo>
                  <a:cubicBezTo>
                    <a:pt x="1756" y="1021"/>
                    <a:pt x="1460" y="1317"/>
                    <a:pt x="1098" y="1317"/>
                  </a:cubicBezTo>
                  <a:cubicBezTo>
                    <a:pt x="735" y="1317"/>
                    <a:pt x="439" y="1021"/>
                    <a:pt x="439" y="658"/>
                  </a:cubicBezTo>
                  <a:lnTo>
                    <a:pt x="439" y="439"/>
                  </a:lnTo>
                  <a:close/>
                  <a:moveTo>
                    <a:pt x="220" y="0"/>
                  </a:moveTo>
                  <a:cubicBezTo>
                    <a:pt x="105" y="0"/>
                    <a:pt x="1" y="105"/>
                    <a:pt x="1" y="220"/>
                  </a:cubicBezTo>
                  <a:lnTo>
                    <a:pt x="1" y="658"/>
                  </a:lnTo>
                  <a:cubicBezTo>
                    <a:pt x="1" y="1259"/>
                    <a:pt x="497" y="1746"/>
                    <a:pt x="1098" y="1756"/>
                  </a:cubicBezTo>
                  <a:cubicBezTo>
                    <a:pt x="1699" y="1746"/>
                    <a:pt x="2185" y="1259"/>
                    <a:pt x="2185" y="658"/>
                  </a:cubicBezTo>
                  <a:lnTo>
                    <a:pt x="2185" y="220"/>
                  </a:lnTo>
                  <a:cubicBezTo>
                    <a:pt x="2185" y="105"/>
                    <a:pt x="2090" y="0"/>
                    <a:pt x="1966" y="0"/>
                  </a:cubicBez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342" name="Google Shape;1342;p47"/>
            <p:cNvSpPr/>
            <p:nvPr/>
          </p:nvSpPr>
          <p:spPr>
            <a:xfrm>
              <a:off x="6330569" y="3482951"/>
              <a:ext cx="56979" cy="45981"/>
            </a:xfrm>
            <a:custGeom>
              <a:avLst/>
              <a:gdLst/>
              <a:ahLst/>
              <a:cxnLst/>
              <a:rect l="l" t="t" r="r" b="b"/>
              <a:pathLst>
                <a:path w="2176" h="1756" extrusionOk="0">
                  <a:moveTo>
                    <a:pt x="1746" y="439"/>
                  </a:moveTo>
                  <a:lnTo>
                    <a:pt x="1746" y="658"/>
                  </a:lnTo>
                  <a:cubicBezTo>
                    <a:pt x="1746" y="1021"/>
                    <a:pt x="1451" y="1317"/>
                    <a:pt x="1088" y="1317"/>
                  </a:cubicBezTo>
                  <a:cubicBezTo>
                    <a:pt x="726" y="1317"/>
                    <a:pt x="430" y="1021"/>
                    <a:pt x="430" y="658"/>
                  </a:cubicBezTo>
                  <a:lnTo>
                    <a:pt x="430" y="439"/>
                  </a:lnTo>
                  <a:close/>
                  <a:moveTo>
                    <a:pt x="210" y="0"/>
                  </a:moveTo>
                  <a:cubicBezTo>
                    <a:pt x="96" y="0"/>
                    <a:pt x="1" y="105"/>
                    <a:pt x="1" y="220"/>
                  </a:cubicBezTo>
                  <a:lnTo>
                    <a:pt x="1" y="658"/>
                  </a:lnTo>
                  <a:cubicBezTo>
                    <a:pt x="1" y="1259"/>
                    <a:pt x="487" y="1746"/>
                    <a:pt x="1088" y="1756"/>
                  </a:cubicBezTo>
                  <a:cubicBezTo>
                    <a:pt x="1689" y="1746"/>
                    <a:pt x="2176" y="1259"/>
                    <a:pt x="2176" y="658"/>
                  </a:cubicBezTo>
                  <a:lnTo>
                    <a:pt x="2176" y="220"/>
                  </a:lnTo>
                  <a:cubicBezTo>
                    <a:pt x="2176" y="105"/>
                    <a:pt x="2080" y="0"/>
                    <a:pt x="1966" y="0"/>
                  </a:cubicBez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343" name="Google Shape;1343;p47"/>
            <p:cNvSpPr/>
            <p:nvPr/>
          </p:nvSpPr>
          <p:spPr>
            <a:xfrm>
              <a:off x="6326327" y="3614347"/>
              <a:ext cx="134172" cy="80467"/>
            </a:xfrm>
            <a:custGeom>
              <a:avLst/>
              <a:gdLst/>
              <a:ahLst/>
              <a:cxnLst/>
              <a:rect l="l" t="t" r="r" b="b"/>
              <a:pathLst>
                <a:path w="5124" h="3073" extrusionOk="0">
                  <a:moveTo>
                    <a:pt x="668" y="0"/>
                  </a:moveTo>
                  <a:lnTo>
                    <a:pt x="0" y="239"/>
                  </a:lnTo>
                  <a:cubicBezTo>
                    <a:pt x="0" y="248"/>
                    <a:pt x="10" y="258"/>
                    <a:pt x="19" y="277"/>
                  </a:cubicBezTo>
                  <a:lnTo>
                    <a:pt x="735" y="1889"/>
                  </a:lnTo>
                  <a:cubicBezTo>
                    <a:pt x="843" y="2141"/>
                    <a:pt x="1082" y="2279"/>
                    <a:pt x="1328" y="2279"/>
                  </a:cubicBezTo>
                  <a:cubicBezTo>
                    <a:pt x="1474" y="2279"/>
                    <a:pt x="1622" y="2231"/>
                    <a:pt x="1746" y="2128"/>
                  </a:cubicBezTo>
                  <a:lnTo>
                    <a:pt x="2347" y="1641"/>
                  </a:lnTo>
                  <a:lnTo>
                    <a:pt x="2347" y="3062"/>
                  </a:lnTo>
                  <a:cubicBezTo>
                    <a:pt x="2414" y="3062"/>
                    <a:pt x="2490" y="3072"/>
                    <a:pt x="2567" y="3072"/>
                  </a:cubicBezTo>
                  <a:cubicBezTo>
                    <a:pt x="2633" y="3072"/>
                    <a:pt x="2710" y="3072"/>
                    <a:pt x="2777" y="3062"/>
                  </a:cubicBezTo>
                  <a:lnTo>
                    <a:pt x="2777" y="1631"/>
                  </a:lnTo>
                  <a:lnTo>
                    <a:pt x="3378" y="2128"/>
                  </a:lnTo>
                  <a:cubicBezTo>
                    <a:pt x="3502" y="2231"/>
                    <a:pt x="3650" y="2279"/>
                    <a:pt x="3796" y="2279"/>
                  </a:cubicBezTo>
                  <a:cubicBezTo>
                    <a:pt x="4043" y="2279"/>
                    <a:pt x="4285" y="2141"/>
                    <a:pt x="4398" y="1889"/>
                  </a:cubicBezTo>
                  <a:lnTo>
                    <a:pt x="5114" y="267"/>
                  </a:lnTo>
                  <a:cubicBezTo>
                    <a:pt x="5114" y="258"/>
                    <a:pt x="5123" y="248"/>
                    <a:pt x="5123" y="229"/>
                  </a:cubicBezTo>
                  <a:lnTo>
                    <a:pt x="4456" y="0"/>
                  </a:lnTo>
                  <a:lnTo>
                    <a:pt x="2557" y="887"/>
                  </a:lnTo>
                  <a:lnTo>
                    <a:pt x="66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344" name="Google Shape;1344;p47"/>
            <p:cNvSpPr/>
            <p:nvPr/>
          </p:nvSpPr>
          <p:spPr>
            <a:xfrm>
              <a:off x="6336565" y="3599893"/>
              <a:ext cx="56979" cy="62635"/>
            </a:xfrm>
            <a:custGeom>
              <a:avLst/>
              <a:gdLst/>
              <a:ahLst/>
              <a:cxnLst/>
              <a:rect l="l" t="t" r="r" b="b"/>
              <a:pathLst>
                <a:path w="2176" h="2392" extrusionOk="0">
                  <a:moveTo>
                    <a:pt x="646" y="0"/>
                  </a:moveTo>
                  <a:cubicBezTo>
                    <a:pt x="590" y="0"/>
                    <a:pt x="536" y="21"/>
                    <a:pt x="497" y="66"/>
                  </a:cubicBezTo>
                  <a:lnTo>
                    <a:pt x="58" y="495"/>
                  </a:lnTo>
                  <a:cubicBezTo>
                    <a:pt x="20" y="533"/>
                    <a:pt x="1" y="590"/>
                    <a:pt x="29" y="648"/>
                  </a:cubicBezTo>
                  <a:lnTo>
                    <a:pt x="745" y="2260"/>
                  </a:lnTo>
                  <a:cubicBezTo>
                    <a:pt x="781" y="2345"/>
                    <a:pt x="864" y="2392"/>
                    <a:pt x="947" y="2392"/>
                  </a:cubicBezTo>
                  <a:cubicBezTo>
                    <a:pt x="994" y="2392"/>
                    <a:pt x="1041" y="2377"/>
                    <a:pt x="1079" y="2346"/>
                  </a:cubicBezTo>
                  <a:lnTo>
                    <a:pt x="2176" y="1439"/>
                  </a:lnTo>
                  <a:lnTo>
                    <a:pt x="792" y="56"/>
                  </a:lnTo>
                  <a:cubicBezTo>
                    <a:pt x="751" y="19"/>
                    <a:pt x="698" y="0"/>
                    <a:pt x="64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345" name="Google Shape;1345;p47"/>
            <p:cNvSpPr/>
            <p:nvPr/>
          </p:nvSpPr>
          <p:spPr>
            <a:xfrm>
              <a:off x="6393282" y="3599658"/>
              <a:ext cx="56717" cy="62870"/>
            </a:xfrm>
            <a:custGeom>
              <a:avLst/>
              <a:gdLst/>
              <a:ahLst/>
              <a:cxnLst/>
              <a:rect l="l" t="t" r="r" b="b"/>
              <a:pathLst>
                <a:path w="2166" h="2401" extrusionOk="0">
                  <a:moveTo>
                    <a:pt x="1532" y="1"/>
                  </a:moveTo>
                  <a:cubicBezTo>
                    <a:pt x="1476" y="1"/>
                    <a:pt x="1422" y="22"/>
                    <a:pt x="1383" y="65"/>
                  </a:cubicBezTo>
                  <a:lnTo>
                    <a:pt x="0" y="1448"/>
                  </a:lnTo>
                  <a:lnTo>
                    <a:pt x="1097" y="2355"/>
                  </a:lnTo>
                  <a:cubicBezTo>
                    <a:pt x="1135" y="2386"/>
                    <a:pt x="1182" y="2401"/>
                    <a:pt x="1228" y="2401"/>
                  </a:cubicBezTo>
                  <a:cubicBezTo>
                    <a:pt x="1311" y="2401"/>
                    <a:pt x="1395" y="2354"/>
                    <a:pt x="1431" y="2269"/>
                  </a:cubicBezTo>
                  <a:lnTo>
                    <a:pt x="2147" y="657"/>
                  </a:lnTo>
                  <a:cubicBezTo>
                    <a:pt x="2166" y="599"/>
                    <a:pt x="2156" y="542"/>
                    <a:pt x="2118" y="504"/>
                  </a:cubicBezTo>
                  <a:lnTo>
                    <a:pt x="1689" y="65"/>
                  </a:lnTo>
                  <a:cubicBezTo>
                    <a:pt x="1646" y="22"/>
                    <a:pt x="1588" y="1"/>
                    <a:pt x="153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346" name="Google Shape;1346;p47"/>
            <p:cNvSpPr/>
            <p:nvPr/>
          </p:nvSpPr>
          <p:spPr>
            <a:xfrm>
              <a:off x="6265132" y="3644067"/>
              <a:ext cx="48468" cy="56481"/>
            </a:xfrm>
            <a:custGeom>
              <a:avLst/>
              <a:gdLst/>
              <a:ahLst/>
              <a:cxnLst/>
              <a:rect l="l" t="t" r="r" b="b"/>
              <a:pathLst>
                <a:path w="1851" h="2157" extrusionOk="0">
                  <a:moveTo>
                    <a:pt x="239" y="0"/>
                  </a:moveTo>
                  <a:cubicBezTo>
                    <a:pt x="134" y="105"/>
                    <a:pt x="57" y="229"/>
                    <a:pt x="0" y="363"/>
                  </a:cubicBezTo>
                  <a:lnTo>
                    <a:pt x="1193" y="1403"/>
                  </a:lnTo>
                  <a:cubicBezTo>
                    <a:pt x="1326" y="1527"/>
                    <a:pt x="1412" y="1708"/>
                    <a:pt x="1412" y="1899"/>
                  </a:cubicBezTo>
                  <a:lnTo>
                    <a:pt x="1412" y="2156"/>
                  </a:lnTo>
                  <a:lnTo>
                    <a:pt x="1851" y="2156"/>
                  </a:lnTo>
                  <a:lnTo>
                    <a:pt x="1851" y="1899"/>
                  </a:lnTo>
                  <a:cubicBezTo>
                    <a:pt x="1851" y="1584"/>
                    <a:pt x="1708" y="1279"/>
                    <a:pt x="1469" y="1069"/>
                  </a:cubicBezTo>
                  <a:lnTo>
                    <a:pt x="239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347" name="Google Shape;1347;p47"/>
            <p:cNvSpPr/>
            <p:nvPr/>
          </p:nvSpPr>
          <p:spPr>
            <a:xfrm>
              <a:off x="6473198" y="3644067"/>
              <a:ext cx="48495" cy="56481"/>
            </a:xfrm>
            <a:custGeom>
              <a:avLst/>
              <a:gdLst/>
              <a:ahLst/>
              <a:cxnLst/>
              <a:rect l="l" t="t" r="r" b="b"/>
              <a:pathLst>
                <a:path w="1852" h="2157" extrusionOk="0">
                  <a:moveTo>
                    <a:pt x="1613" y="0"/>
                  </a:moveTo>
                  <a:lnTo>
                    <a:pt x="382" y="1069"/>
                  </a:lnTo>
                  <a:cubicBezTo>
                    <a:pt x="144" y="1279"/>
                    <a:pt x="1" y="1584"/>
                    <a:pt x="1" y="1899"/>
                  </a:cubicBezTo>
                  <a:lnTo>
                    <a:pt x="1" y="2156"/>
                  </a:lnTo>
                  <a:lnTo>
                    <a:pt x="440" y="2156"/>
                  </a:lnTo>
                  <a:lnTo>
                    <a:pt x="440" y="1899"/>
                  </a:lnTo>
                  <a:cubicBezTo>
                    <a:pt x="440" y="1708"/>
                    <a:pt x="516" y="1527"/>
                    <a:pt x="659" y="1403"/>
                  </a:cubicBezTo>
                  <a:lnTo>
                    <a:pt x="1852" y="363"/>
                  </a:lnTo>
                  <a:cubicBezTo>
                    <a:pt x="1794" y="229"/>
                    <a:pt x="1718" y="105"/>
                    <a:pt x="161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</p:grpSp>
      <p:sp>
        <p:nvSpPr>
          <p:cNvPr id="1349" name="Google Shape;1349;p47"/>
          <p:cNvSpPr txBox="1">
            <a:spLocks noGrp="1"/>
          </p:cNvSpPr>
          <p:nvPr>
            <p:ph type="title"/>
          </p:nvPr>
        </p:nvSpPr>
        <p:spPr>
          <a:xfrm>
            <a:off x="4095429" y="4843696"/>
            <a:ext cx="1273200" cy="763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pPr>
              <a:spcBef>
                <a:spcPts val="0"/>
              </a:spcBef>
              <a:buClr>
                <a:schemeClr val="dk1"/>
              </a:buClr>
              <a:buSzPts val="1100"/>
            </a:pPr>
            <a:endParaRPr sz="3333" dirty="0"/>
          </a:p>
          <a:p>
            <a:pPr>
              <a:spcBef>
                <a:spcPts val="0"/>
              </a:spcBef>
            </a:pPr>
            <a:endParaRPr sz="3333" dirty="0"/>
          </a:p>
        </p:txBody>
      </p:sp>
      <p:sp>
        <p:nvSpPr>
          <p:cNvPr id="1350" name="Google Shape;1350;p47"/>
          <p:cNvSpPr txBox="1">
            <a:spLocks noGrp="1"/>
          </p:cNvSpPr>
          <p:nvPr>
            <p:ph type="title" idx="4294967295"/>
          </p:nvPr>
        </p:nvSpPr>
        <p:spPr>
          <a:xfrm>
            <a:off x="4819897" y="721896"/>
            <a:ext cx="1081297" cy="346416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pPr>
              <a:spcBef>
                <a:spcPts val="0"/>
              </a:spcBef>
            </a:pPr>
            <a:r>
              <a:rPr lang="ko-KR" altLang="en-US" sz="2133" dirty="0" err="1"/>
              <a:t>김민창</a:t>
            </a:r>
            <a:endParaRPr sz="2133" dirty="0"/>
          </a:p>
        </p:txBody>
      </p:sp>
      <p:sp>
        <p:nvSpPr>
          <p:cNvPr id="1351" name="Google Shape;1351;p47"/>
          <p:cNvSpPr txBox="1">
            <a:spLocks noGrp="1"/>
          </p:cNvSpPr>
          <p:nvPr>
            <p:ph type="subTitle" idx="4294967295"/>
          </p:nvPr>
        </p:nvSpPr>
        <p:spPr>
          <a:xfrm>
            <a:off x="4787092" y="1087480"/>
            <a:ext cx="4966507" cy="412371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pPr marL="0" indent="0">
              <a:spcBef>
                <a:spcPts val="0"/>
              </a:spcBef>
              <a:buClr>
                <a:schemeClr val="dk1"/>
              </a:buClr>
              <a:buSzPts val="1100"/>
              <a:buNone/>
            </a:pPr>
            <a:r>
              <a:rPr lang="ko-KR" altLang="en-US" sz="1867" dirty="0"/>
              <a:t>데이터 수집 </a:t>
            </a:r>
            <a:r>
              <a:rPr lang="en-US" altLang="ko-KR" sz="1867" dirty="0"/>
              <a:t>/</a:t>
            </a:r>
            <a:r>
              <a:rPr lang="ko-KR" altLang="en-US" sz="1867" dirty="0"/>
              <a:t> 데이터 전처리 </a:t>
            </a:r>
            <a:r>
              <a:rPr lang="en-US" altLang="ko-KR" sz="1867" dirty="0"/>
              <a:t>/ DB</a:t>
            </a:r>
            <a:r>
              <a:rPr lang="ko-KR" altLang="en-US" sz="1867" dirty="0"/>
              <a:t>구축 </a:t>
            </a:r>
            <a:endParaRPr sz="1867" dirty="0"/>
          </a:p>
        </p:txBody>
      </p:sp>
      <p:grpSp>
        <p:nvGrpSpPr>
          <p:cNvPr id="124" name="Google Shape;1305;p47">
            <a:extLst>
              <a:ext uri="{FF2B5EF4-FFF2-40B4-BE49-F238E27FC236}">
                <a16:creationId xmlns:a16="http://schemas.microsoft.com/office/drawing/2014/main" id="{F10C4566-5B95-0349-9D01-AA1692A8F9C6}"/>
              </a:ext>
            </a:extLst>
          </p:cNvPr>
          <p:cNvGrpSpPr/>
          <p:nvPr/>
        </p:nvGrpSpPr>
        <p:grpSpPr>
          <a:xfrm>
            <a:off x="4095430" y="1791236"/>
            <a:ext cx="617009" cy="790888"/>
            <a:chOff x="7603081" y="1973072"/>
            <a:chExt cx="276802" cy="354807"/>
          </a:xfrm>
        </p:grpSpPr>
        <p:sp>
          <p:nvSpPr>
            <p:cNvPr id="125" name="Google Shape;1306;p47">
              <a:extLst>
                <a:ext uri="{FF2B5EF4-FFF2-40B4-BE49-F238E27FC236}">
                  <a16:creationId xmlns:a16="http://schemas.microsoft.com/office/drawing/2014/main" id="{E28C0529-75B9-8648-85B1-F64C438C0675}"/>
                </a:ext>
              </a:extLst>
            </p:cNvPr>
            <p:cNvSpPr/>
            <p:nvPr/>
          </p:nvSpPr>
          <p:spPr>
            <a:xfrm>
              <a:off x="7603081" y="2189465"/>
              <a:ext cx="276802" cy="138414"/>
            </a:xfrm>
            <a:custGeom>
              <a:avLst/>
              <a:gdLst/>
              <a:ahLst/>
              <a:cxnLst/>
              <a:rect l="l" t="t" r="r" b="b"/>
              <a:pathLst>
                <a:path w="10571" h="5286" extrusionOk="0">
                  <a:moveTo>
                    <a:pt x="3081" y="1"/>
                  </a:moveTo>
                  <a:cubicBezTo>
                    <a:pt x="2967" y="1"/>
                    <a:pt x="2862" y="96"/>
                    <a:pt x="2862" y="220"/>
                  </a:cubicBezTo>
                  <a:lnTo>
                    <a:pt x="2862" y="1269"/>
                  </a:lnTo>
                  <a:cubicBezTo>
                    <a:pt x="2862" y="1565"/>
                    <a:pt x="2671" y="1823"/>
                    <a:pt x="2395" y="1909"/>
                  </a:cubicBezTo>
                  <a:lnTo>
                    <a:pt x="935" y="2357"/>
                  </a:lnTo>
                  <a:cubicBezTo>
                    <a:pt x="382" y="2529"/>
                    <a:pt x="0" y="3034"/>
                    <a:pt x="0" y="3616"/>
                  </a:cubicBezTo>
                  <a:lnTo>
                    <a:pt x="0" y="4627"/>
                  </a:lnTo>
                  <a:cubicBezTo>
                    <a:pt x="0" y="4990"/>
                    <a:pt x="296" y="5286"/>
                    <a:pt x="658" y="5286"/>
                  </a:cubicBezTo>
                  <a:lnTo>
                    <a:pt x="9912" y="5286"/>
                  </a:lnTo>
                  <a:cubicBezTo>
                    <a:pt x="10275" y="5286"/>
                    <a:pt x="10570" y="4990"/>
                    <a:pt x="10570" y="4627"/>
                  </a:cubicBezTo>
                  <a:lnTo>
                    <a:pt x="10570" y="3616"/>
                  </a:lnTo>
                  <a:cubicBezTo>
                    <a:pt x="10570" y="3034"/>
                    <a:pt x="10198" y="2529"/>
                    <a:pt x="9645" y="2357"/>
                  </a:cubicBezTo>
                  <a:lnTo>
                    <a:pt x="8176" y="1909"/>
                  </a:lnTo>
                  <a:cubicBezTo>
                    <a:pt x="7899" y="1823"/>
                    <a:pt x="7708" y="1565"/>
                    <a:pt x="7708" y="1269"/>
                  </a:cubicBezTo>
                  <a:lnTo>
                    <a:pt x="7708" y="220"/>
                  </a:lnTo>
                  <a:cubicBezTo>
                    <a:pt x="7708" y="96"/>
                    <a:pt x="7613" y="1"/>
                    <a:pt x="7489" y="1"/>
                  </a:cubicBezTo>
                  <a:close/>
                </a:path>
              </a:pathLst>
            </a:custGeom>
            <a:solidFill>
              <a:srgbClr val="63ADAE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 dirty="0"/>
            </a:p>
          </p:txBody>
        </p:sp>
        <p:sp>
          <p:nvSpPr>
            <p:cNvPr id="126" name="Google Shape;1307;p47">
              <a:extLst>
                <a:ext uri="{FF2B5EF4-FFF2-40B4-BE49-F238E27FC236}">
                  <a16:creationId xmlns:a16="http://schemas.microsoft.com/office/drawing/2014/main" id="{06A4ABE6-3C36-A945-A819-403F203646D2}"/>
                </a:ext>
              </a:extLst>
            </p:cNvPr>
            <p:cNvSpPr/>
            <p:nvPr/>
          </p:nvSpPr>
          <p:spPr>
            <a:xfrm>
              <a:off x="7679751" y="2189465"/>
              <a:ext cx="123698" cy="34564"/>
            </a:xfrm>
            <a:custGeom>
              <a:avLst/>
              <a:gdLst/>
              <a:ahLst/>
              <a:cxnLst/>
              <a:rect l="l" t="t" r="r" b="b"/>
              <a:pathLst>
                <a:path w="4724" h="1320" extrusionOk="0">
                  <a:moveTo>
                    <a:pt x="163" y="1"/>
                  </a:moveTo>
                  <a:cubicBezTo>
                    <a:pt x="96" y="1"/>
                    <a:pt x="39" y="20"/>
                    <a:pt x="1" y="67"/>
                  </a:cubicBezTo>
                  <a:cubicBezTo>
                    <a:pt x="568" y="902"/>
                    <a:pt x="1465" y="1319"/>
                    <a:pt x="2362" y="1319"/>
                  </a:cubicBezTo>
                  <a:cubicBezTo>
                    <a:pt x="3259" y="1319"/>
                    <a:pt x="4155" y="902"/>
                    <a:pt x="4723" y="67"/>
                  </a:cubicBezTo>
                  <a:cubicBezTo>
                    <a:pt x="4685" y="20"/>
                    <a:pt x="4628" y="1"/>
                    <a:pt x="4561" y="1"/>
                  </a:cubicBezTo>
                  <a:close/>
                </a:path>
              </a:pathLst>
            </a:custGeom>
            <a:solidFill>
              <a:srgbClr val="E8EDF0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27" name="Google Shape;1308;p47">
              <a:extLst>
                <a:ext uri="{FF2B5EF4-FFF2-40B4-BE49-F238E27FC236}">
                  <a16:creationId xmlns:a16="http://schemas.microsoft.com/office/drawing/2014/main" id="{04488634-C737-5046-AE11-6DF07B367F53}"/>
                </a:ext>
              </a:extLst>
            </p:cNvPr>
            <p:cNvSpPr/>
            <p:nvPr/>
          </p:nvSpPr>
          <p:spPr>
            <a:xfrm>
              <a:off x="7644532" y="2033585"/>
              <a:ext cx="189370" cy="155408"/>
            </a:xfrm>
            <a:custGeom>
              <a:avLst/>
              <a:gdLst/>
              <a:ahLst/>
              <a:cxnLst/>
              <a:rect l="l" t="t" r="r" b="b"/>
              <a:pathLst>
                <a:path w="7232" h="5935" extrusionOk="0">
                  <a:moveTo>
                    <a:pt x="850" y="1"/>
                  </a:moveTo>
                  <a:lnTo>
                    <a:pt x="850" y="2204"/>
                  </a:lnTo>
                  <a:lnTo>
                    <a:pt x="735" y="2204"/>
                  </a:lnTo>
                  <a:cubicBezTo>
                    <a:pt x="1" y="2204"/>
                    <a:pt x="1" y="3311"/>
                    <a:pt x="735" y="3311"/>
                  </a:cubicBezTo>
                  <a:lnTo>
                    <a:pt x="859" y="3311"/>
                  </a:lnTo>
                  <a:cubicBezTo>
                    <a:pt x="974" y="4790"/>
                    <a:pt x="2214" y="5935"/>
                    <a:pt x="3712" y="5935"/>
                  </a:cubicBezTo>
                  <a:cubicBezTo>
                    <a:pt x="5200" y="5935"/>
                    <a:pt x="6440" y="4790"/>
                    <a:pt x="6564" y="3311"/>
                  </a:cubicBezTo>
                  <a:lnTo>
                    <a:pt x="6679" y="3311"/>
                  </a:lnTo>
                  <a:cubicBezTo>
                    <a:pt x="6984" y="3311"/>
                    <a:pt x="7232" y="3063"/>
                    <a:pt x="7232" y="2758"/>
                  </a:cubicBezTo>
                  <a:cubicBezTo>
                    <a:pt x="7232" y="2452"/>
                    <a:pt x="6984" y="2204"/>
                    <a:pt x="6679" y="2204"/>
                  </a:cubicBezTo>
                  <a:lnTo>
                    <a:pt x="6574" y="2204"/>
                  </a:lnTo>
                  <a:lnTo>
                    <a:pt x="6574" y="1"/>
                  </a:lnTo>
                  <a:close/>
                </a:path>
              </a:pathLst>
            </a:custGeom>
            <a:solidFill>
              <a:srgbClr val="FFC29E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28" name="Google Shape;1309;p47">
              <a:extLst>
                <a:ext uri="{FF2B5EF4-FFF2-40B4-BE49-F238E27FC236}">
                  <a16:creationId xmlns:a16="http://schemas.microsoft.com/office/drawing/2014/main" id="{9444B3D9-A7FA-4F4C-A6FF-C221FF4CAFAB}"/>
                </a:ext>
              </a:extLst>
            </p:cNvPr>
            <p:cNvSpPr/>
            <p:nvPr/>
          </p:nvSpPr>
          <p:spPr>
            <a:xfrm>
              <a:off x="7701249" y="2092292"/>
              <a:ext cx="11521" cy="17020"/>
            </a:xfrm>
            <a:custGeom>
              <a:avLst/>
              <a:gdLst/>
              <a:ahLst/>
              <a:cxnLst/>
              <a:rect l="l" t="t" r="r" b="b"/>
              <a:pathLst>
                <a:path w="440" h="650" extrusionOk="0">
                  <a:moveTo>
                    <a:pt x="220" y="1"/>
                  </a:moveTo>
                  <a:cubicBezTo>
                    <a:pt x="115" y="1"/>
                    <a:pt x="10" y="67"/>
                    <a:pt x="0" y="201"/>
                  </a:cubicBezTo>
                  <a:lnTo>
                    <a:pt x="0" y="420"/>
                  </a:lnTo>
                  <a:cubicBezTo>
                    <a:pt x="0" y="544"/>
                    <a:pt x="96" y="649"/>
                    <a:pt x="220" y="649"/>
                  </a:cubicBezTo>
                  <a:cubicBezTo>
                    <a:pt x="334" y="640"/>
                    <a:pt x="439" y="544"/>
                    <a:pt x="439" y="420"/>
                  </a:cubicBezTo>
                  <a:lnTo>
                    <a:pt x="439" y="201"/>
                  </a:lnTo>
                  <a:cubicBezTo>
                    <a:pt x="430" y="67"/>
                    <a:pt x="325" y="1"/>
                    <a:pt x="220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29" name="Google Shape;1310;p47">
              <a:extLst>
                <a:ext uri="{FF2B5EF4-FFF2-40B4-BE49-F238E27FC236}">
                  <a16:creationId xmlns:a16="http://schemas.microsoft.com/office/drawing/2014/main" id="{F09CCF3F-5D94-544D-B237-690E93AFA91D}"/>
                </a:ext>
              </a:extLst>
            </p:cNvPr>
            <p:cNvSpPr/>
            <p:nvPr/>
          </p:nvSpPr>
          <p:spPr>
            <a:xfrm>
              <a:off x="7770429" y="2092292"/>
              <a:ext cx="11521" cy="17020"/>
            </a:xfrm>
            <a:custGeom>
              <a:avLst/>
              <a:gdLst/>
              <a:ahLst/>
              <a:cxnLst/>
              <a:rect l="l" t="t" r="r" b="b"/>
              <a:pathLst>
                <a:path w="440" h="650" extrusionOk="0">
                  <a:moveTo>
                    <a:pt x="220" y="1"/>
                  </a:moveTo>
                  <a:cubicBezTo>
                    <a:pt x="115" y="1"/>
                    <a:pt x="10" y="67"/>
                    <a:pt x="1" y="201"/>
                  </a:cubicBezTo>
                  <a:lnTo>
                    <a:pt x="1" y="420"/>
                  </a:lnTo>
                  <a:cubicBezTo>
                    <a:pt x="1" y="544"/>
                    <a:pt x="96" y="640"/>
                    <a:pt x="220" y="649"/>
                  </a:cubicBezTo>
                  <a:cubicBezTo>
                    <a:pt x="344" y="640"/>
                    <a:pt x="440" y="544"/>
                    <a:pt x="440" y="420"/>
                  </a:cubicBezTo>
                  <a:lnTo>
                    <a:pt x="440" y="201"/>
                  </a:lnTo>
                  <a:cubicBezTo>
                    <a:pt x="430" y="67"/>
                    <a:pt x="325" y="1"/>
                    <a:pt x="220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30" name="Google Shape;1311;p47">
              <a:extLst>
                <a:ext uri="{FF2B5EF4-FFF2-40B4-BE49-F238E27FC236}">
                  <a16:creationId xmlns:a16="http://schemas.microsoft.com/office/drawing/2014/main" id="{37B901A6-934E-F94F-8FED-A7423646CDD2}"/>
                </a:ext>
              </a:extLst>
            </p:cNvPr>
            <p:cNvSpPr/>
            <p:nvPr/>
          </p:nvSpPr>
          <p:spPr>
            <a:xfrm>
              <a:off x="7693995" y="2074067"/>
              <a:ext cx="25766" cy="11495"/>
            </a:xfrm>
            <a:custGeom>
              <a:avLst/>
              <a:gdLst/>
              <a:ahLst/>
              <a:cxnLst/>
              <a:rect l="l" t="t" r="r" b="b"/>
              <a:pathLst>
                <a:path w="984" h="439" extrusionOk="0">
                  <a:moveTo>
                    <a:pt x="277" y="0"/>
                  </a:moveTo>
                  <a:cubicBezTo>
                    <a:pt x="1" y="19"/>
                    <a:pt x="1" y="420"/>
                    <a:pt x="277" y="439"/>
                  </a:cubicBezTo>
                  <a:lnTo>
                    <a:pt x="716" y="439"/>
                  </a:lnTo>
                  <a:cubicBezTo>
                    <a:pt x="983" y="420"/>
                    <a:pt x="983" y="19"/>
                    <a:pt x="716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31" name="Google Shape;1312;p47">
              <a:extLst>
                <a:ext uri="{FF2B5EF4-FFF2-40B4-BE49-F238E27FC236}">
                  <a16:creationId xmlns:a16="http://schemas.microsoft.com/office/drawing/2014/main" id="{49829B25-A3DB-8B49-ADB7-DA9EDDDF7043}"/>
                </a:ext>
              </a:extLst>
            </p:cNvPr>
            <p:cNvSpPr/>
            <p:nvPr/>
          </p:nvSpPr>
          <p:spPr>
            <a:xfrm>
              <a:off x="7763202" y="2074067"/>
              <a:ext cx="25740" cy="11495"/>
            </a:xfrm>
            <a:custGeom>
              <a:avLst/>
              <a:gdLst/>
              <a:ahLst/>
              <a:cxnLst/>
              <a:rect l="l" t="t" r="r" b="b"/>
              <a:pathLst>
                <a:path w="983" h="439" extrusionOk="0">
                  <a:moveTo>
                    <a:pt x="277" y="0"/>
                  </a:moveTo>
                  <a:cubicBezTo>
                    <a:pt x="0" y="19"/>
                    <a:pt x="0" y="420"/>
                    <a:pt x="277" y="439"/>
                  </a:cubicBezTo>
                  <a:lnTo>
                    <a:pt x="716" y="439"/>
                  </a:lnTo>
                  <a:cubicBezTo>
                    <a:pt x="983" y="420"/>
                    <a:pt x="983" y="19"/>
                    <a:pt x="716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32" name="Google Shape;1313;p47">
              <a:extLst>
                <a:ext uri="{FF2B5EF4-FFF2-40B4-BE49-F238E27FC236}">
                  <a16:creationId xmlns:a16="http://schemas.microsoft.com/office/drawing/2014/main" id="{361FC903-A9C7-8844-AEB4-CD2C8485CDCF}"/>
                </a:ext>
              </a:extLst>
            </p:cNvPr>
            <p:cNvSpPr/>
            <p:nvPr/>
          </p:nvSpPr>
          <p:spPr>
            <a:xfrm>
              <a:off x="7647281" y="2033585"/>
              <a:ext cx="140430" cy="155879"/>
            </a:xfrm>
            <a:custGeom>
              <a:avLst/>
              <a:gdLst/>
              <a:ahLst/>
              <a:cxnLst/>
              <a:rect l="l" t="t" r="r" b="b"/>
              <a:pathLst>
                <a:path w="5363" h="5953" extrusionOk="0">
                  <a:moveTo>
                    <a:pt x="735" y="1"/>
                  </a:moveTo>
                  <a:lnTo>
                    <a:pt x="735" y="2204"/>
                  </a:lnTo>
                  <a:lnTo>
                    <a:pt x="649" y="2204"/>
                  </a:lnTo>
                  <a:cubicBezTo>
                    <a:pt x="392" y="2204"/>
                    <a:pt x="172" y="2367"/>
                    <a:pt x="96" y="2605"/>
                  </a:cubicBezTo>
                  <a:cubicBezTo>
                    <a:pt x="1" y="2958"/>
                    <a:pt x="258" y="3311"/>
                    <a:pt x="630" y="3311"/>
                  </a:cubicBezTo>
                  <a:lnTo>
                    <a:pt x="745" y="3311"/>
                  </a:lnTo>
                  <a:cubicBezTo>
                    <a:pt x="849" y="4816"/>
                    <a:pt x="2113" y="5952"/>
                    <a:pt x="3578" y="5952"/>
                  </a:cubicBezTo>
                  <a:cubicBezTo>
                    <a:pt x="3729" y="5952"/>
                    <a:pt x="3882" y="5940"/>
                    <a:pt x="4036" y="5915"/>
                  </a:cubicBezTo>
                  <a:cubicBezTo>
                    <a:pt x="2643" y="5696"/>
                    <a:pt x="1613" y="4494"/>
                    <a:pt x="1613" y="3092"/>
                  </a:cubicBezTo>
                  <a:lnTo>
                    <a:pt x="1613" y="1766"/>
                  </a:lnTo>
                  <a:cubicBezTo>
                    <a:pt x="1613" y="1155"/>
                    <a:pt x="2109" y="668"/>
                    <a:pt x="2720" y="668"/>
                  </a:cubicBezTo>
                  <a:lnTo>
                    <a:pt x="4923" y="668"/>
                  </a:lnTo>
                  <a:cubicBezTo>
                    <a:pt x="5162" y="668"/>
                    <a:pt x="5362" y="468"/>
                    <a:pt x="5362" y="230"/>
                  </a:cubicBezTo>
                  <a:lnTo>
                    <a:pt x="5362" y="1"/>
                  </a:lnTo>
                  <a:close/>
                </a:path>
              </a:pathLst>
            </a:custGeom>
            <a:solidFill>
              <a:srgbClr val="FEAF8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33" name="Google Shape;1314;p47">
              <a:extLst>
                <a:ext uri="{FF2B5EF4-FFF2-40B4-BE49-F238E27FC236}">
                  <a16:creationId xmlns:a16="http://schemas.microsoft.com/office/drawing/2014/main" id="{5DA8CA44-6C69-644D-A639-D649A3EBD218}"/>
                </a:ext>
              </a:extLst>
            </p:cNvPr>
            <p:cNvSpPr/>
            <p:nvPr/>
          </p:nvSpPr>
          <p:spPr>
            <a:xfrm>
              <a:off x="7652518" y="1983127"/>
              <a:ext cx="106206" cy="108694"/>
            </a:xfrm>
            <a:custGeom>
              <a:avLst/>
              <a:gdLst/>
              <a:ahLst/>
              <a:cxnLst/>
              <a:rect l="l" t="t" r="r" b="b"/>
              <a:pathLst>
                <a:path w="4056" h="4151" extrusionOk="0">
                  <a:moveTo>
                    <a:pt x="1861" y="1"/>
                  </a:moveTo>
                  <a:cubicBezTo>
                    <a:pt x="755" y="230"/>
                    <a:pt x="1" y="1260"/>
                    <a:pt x="115" y="2386"/>
                  </a:cubicBezTo>
                  <a:lnTo>
                    <a:pt x="306" y="4150"/>
                  </a:lnTo>
                  <a:lnTo>
                    <a:pt x="526" y="4150"/>
                  </a:lnTo>
                  <a:cubicBezTo>
                    <a:pt x="774" y="4141"/>
                    <a:pt x="964" y="3950"/>
                    <a:pt x="964" y="3702"/>
                  </a:cubicBezTo>
                  <a:lnTo>
                    <a:pt x="964" y="2815"/>
                  </a:lnTo>
                  <a:cubicBezTo>
                    <a:pt x="964" y="2452"/>
                    <a:pt x="1260" y="2157"/>
                    <a:pt x="1623" y="2157"/>
                  </a:cubicBezTo>
                  <a:lnTo>
                    <a:pt x="4055" y="2157"/>
                  </a:lnTo>
                  <a:lnTo>
                    <a:pt x="186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34" name="Google Shape;1315;p47">
              <a:extLst>
                <a:ext uri="{FF2B5EF4-FFF2-40B4-BE49-F238E27FC236}">
                  <a16:creationId xmlns:a16="http://schemas.microsoft.com/office/drawing/2014/main" id="{C921D1AD-EB2B-7542-9008-FE5E2213C626}"/>
                </a:ext>
              </a:extLst>
            </p:cNvPr>
            <p:cNvSpPr/>
            <p:nvPr/>
          </p:nvSpPr>
          <p:spPr>
            <a:xfrm>
              <a:off x="7678023" y="2126018"/>
              <a:ext cx="126919" cy="86463"/>
            </a:xfrm>
            <a:custGeom>
              <a:avLst/>
              <a:gdLst/>
              <a:ahLst/>
              <a:cxnLst/>
              <a:rect l="l" t="t" r="r" b="b"/>
              <a:pathLst>
                <a:path w="4847" h="3302" extrusionOk="0">
                  <a:moveTo>
                    <a:pt x="668" y="0"/>
                  </a:moveTo>
                  <a:cubicBezTo>
                    <a:pt x="296" y="0"/>
                    <a:pt x="0" y="296"/>
                    <a:pt x="0" y="659"/>
                  </a:cubicBezTo>
                  <a:lnTo>
                    <a:pt x="0" y="878"/>
                  </a:lnTo>
                  <a:cubicBezTo>
                    <a:pt x="0" y="2214"/>
                    <a:pt x="1088" y="3301"/>
                    <a:pt x="2423" y="3301"/>
                  </a:cubicBezTo>
                  <a:cubicBezTo>
                    <a:pt x="3768" y="3301"/>
                    <a:pt x="4846" y="2214"/>
                    <a:pt x="4846" y="878"/>
                  </a:cubicBezTo>
                  <a:lnTo>
                    <a:pt x="4846" y="659"/>
                  </a:lnTo>
                  <a:cubicBezTo>
                    <a:pt x="4846" y="296"/>
                    <a:pt x="4551" y="0"/>
                    <a:pt x="418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35" name="Google Shape;1316;p47">
              <a:extLst>
                <a:ext uri="{FF2B5EF4-FFF2-40B4-BE49-F238E27FC236}">
                  <a16:creationId xmlns:a16="http://schemas.microsoft.com/office/drawing/2014/main" id="{7A712292-2EB6-4D40-834E-C9726B85C1C5}"/>
                </a:ext>
              </a:extLst>
            </p:cNvPr>
            <p:cNvSpPr/>
            <p:nvPr/>
          </p:nvSpPr>
          <p:spPr>
            <a:xfrm>
              <a:off x="7715493" y="2142881"/>
              <a:ext cx="51165" cy="17701"/>
            </a:xfrm>
            <a:custGeom>
              <a:avLst/>
              <a:gdLst/>
              <a:ahLst/>
              <a:cxnLst/>
              <a:rect l="l" t="t" r="r" b="b"/>
              <a:pathLst>
                <a:path w="1954" h="676" extrusionOk="0">
                  <a:moveTo>
                    <a:pt x="323" y="0"/>
                  </a:moveTo>
                  <a:cubicBezTo>
                    <a:pt x="149" y="0"/>
                    <a:pt x="0" y="237"/>
                    <a:pt x="181" y="396"/>
                  </a:cubicBezTo>
                  <a:cubicBezTo>
                    <a:pt x="384" y="572"/>
                    <a:pt x="651" y="675"/>
                    <a:pt x="923" y="675"/>
                  </a:cubicBezTo>
                  <a:cubicBezTo>
                    <a:pt x="946" y="675"/>
                    <a:pt x="969" y="674"/>
                    <a:pt x="992" y="673"/>
                  </a:cubicBezTo>
                  <a:cubicBezTo>
                    <a:pt x="1015" y="674"/>
                    <a:pt x="1038" y="675"/>
                    <a:pt x="1061" y="675"/>
                  </a:cubicBezTo>
                  <a:cubicBezTo>
                    <a:pt x="1334" y="675"/>
                    <a:pt x="1601" y="572"/>
                    <a:pt x="1813" y="396"/>
                  </a:cubicBezTo>
                  <a:cubicBezTo>
                    <a:pt x="1954" y="233"/>
                    <a:pt x="1812" y="24"/>
                    <a:pt x="1643" y="24"/>
                  </a:cubicBezTo>
                  <a:cubicBezTo>
                    <a:pt x="1595" y="24"/>
                    <a:pt x="1545" y="41"/>
                    <a:pt x="1498" y="81"/>
                  </a:cubicBezTo>
                  <a:cubicBezTo>
                    <a:pt x="1345" y="186"/>
                    <a:pt x="1169" y="239"/>
                    <a:pt x="992" y="239"/>
                  </a:cubicBezTo>
                  <a:cubicBezTo>
                    <a:pt x="816" y="239"/>
                    <a:pt x="639" y="186"/>
                    <a:pt x="487" y="81"/>
                  </a:cubicBezTo>
                  <a:cubicBezTo>
                    <a:pt x="436" y="24"/>
                    <a:pt x="378" y="0"/>
                    <a:pt x="323" y="0"/>
                  </a:cubicBez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36" name="Google Shape;1317;p47">
              <a:extLst>
                <a:ext uri="{FF2B5EF4-FFF2-40B4-BE49-F238E27FC236}">
                  <a16:creationId xmlns:a16="http://schemas.microsoft.com/office/drawing/2014/main" id="{66D0F792-3F5C-6447-B051-7EFD5F38C123}"/>
                </a:ext>
              </a:extLst>
            </p:cNvPr>
            <p:cNvSpPr/>
            <p:nvPr/>
          </p:nvSpPr>
          <p:spPr>
            <a:xfrm>
              <a:off x="7678023" y="2126018"/>
              <a:ext cx="78215" cy="86463"/>
            </a:xfrm>
            <a:custGeom>
              <a:avLst/>
              <a:gdLst/>
              <a:ahLst/>
              <a:cxnLst/>
              <a:rect l="l" t="t" r="r" b="b"/>
              <a:pathLst>
                <a:path w="2987" h="3302" extrusionOk="0">
                  <a:moveTo>
                    <a:pt x="668" y="0"/>
                  </a:moveTo>
                  <a:cubicBezTo>
                    <a:pt x="296" y="0"/>
                    <a:pt x="0" y="296"/>
                    <a:pt x="0" y="659"/>
                  </a:cubicBezTo>
                  <a:lnTo>
                    <a:pt x="0" y="878"/>
                  </a:lnTo>
                  <a:cubicBezTo>
                    <a:pt x="0" y="2247"/>
                    <a:pt x="1117" y="3301"/>
                    <a:pt x="2419" y="3301"/>
                  </a:cubicBezTo>
                  <a:cubicBezTo>
                    <a:pt x="2605" y="3301"/>
                    <a:pt x="2795" y="3280"/>
                    <a:pt x="2986" y="3234"/>
                  </a:cubicBezTo>
                  <a:cubicBezTo>
                    <a:pt x="1879" y="2986"/>
                    <a:pt x="1107" y="2004"/>
                    <a:pt x="1107" y="878"/>
                  </a:cubicBezTo>
                  <a:lnTo>
                    <a:pt x="1107" y="659"/>
                  </a:lnTo>
                  <a:cubicBezTo>
                    <a:pt x="1107" y="296"/>
                    <a:pt x="1402" y="0"/>
                    <a:pt x="17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37" name="Google Shape;1318;p47">
              <a:extLst>
                <a:ext uri="{FF2B5EF4-FFF2-40B4-BE49-F238E27FC236}">
                  <a16:creationId xmlns:a16="http://schemas.microsoft.com/office/drawing/2014/main" id="{AA6FE0DB-D06B-3D4B-9594-AA5CA48B1CDF}"/>
                </a:ext>
              </a:extLst>
            </p:cNvPr>
            <p:cNvSpPr/>
            <p:nvPr/>
          </p:nvSpPr>
          <p:spPr>
            <a:xfrm>
              <a:off x="7666030" y="1973072"/>
              <a:ext cx="164625" cy="118749"/>
            </a:xfrm>
            <a:custGeom>
              <a:avLst/>
              <a:gdLst/>
              <a:ahLst/>
              <a:cxnLst/>
              <a:rect l="l" t="t" r="r" b="b"/>
              <a:pathLst>
                <a:path w="6287" h="4535" extrusionOk="0">
                  <a:moveTo>
                    <a:pt x="123" y="1"/>
                  </a:moveTo>
                  <a:cubicBezTo>
                    <a:pt x="58" y="1"/>
                    <a:pt x="0" y="56"/>
                    <a:pt x="0" y="127"/>
                  </a:cubicBezTo>
                  <a:cubicBezTo>
                    <a:pt x="0" y="785"/>
                    <a:pt x="315" y="2541"/>
                    <a:pt x="3539" y="2541"/>
                  </a:cubicBezTo>
                  <a:lnTo>
                    <a:pt x="4646" y="2541"/>
                  </a:lnTo>
                  <a:cubicBezTo>
                    <a:pt x="5009" y="2541"/>
                    <a:pt x="5304" y="2836"/>
                    <a:pt x="5304" y="3199"/>
                  </a:cubicBezTo>
                  <a:lnTo>
                    <a:pt x="5304" y="4086"/>
                  </a:lnTo>
                  <a:cubicBezTo>
                    <a:pt x="5304" y="4325"/>
                    <a:pt x="5495" y="4525"/>
                    <a:pt x="5734" y="4525"/>
                  </a:cubicBezTo>
                  <a:lnTo>
                    <a:pt x="5963" y="4534"/>
                  </a:lnTo>
                  <a:lnTo>
                    <a:pt x="6153" y="2770"/>
                  </a:lnTo>
                  <a:cubicBezTo>
                    <a:pt x="6287" y="1463"/>
                    <a:pt x="5266" y="337"/>
                    <a:pt x="3959" y="337"/>
                  </a:cubicBezTo>
                  <a:lnTo>
                    <a:pt x="1784" y="337"/>
                  </a:lnTo>
                  <a:cubicBezTo>
                    <a:pt x="1221" y="337"/>
                    <a:pt x="573" y="251"/>
                    <a:pt x="191" y="22"/>
                  </a:cubicBezTo>
                  <a:cubicBezTo>
                    <a:pt x="169" y="7"/>
                    <a:pt x="146" y="1"/>
                    <a:pt x="12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</p:grpSp>
      <p:sp>
        <p:nvSpPr>
          <p:cNvPr id="138" name="Google Shape;1350;p47">
            <a:extLst>
              <a:ext uri="{FF2B5EF4-FFF2-40B4-BE49-F238E27FC236}">
                <a16:creationId xmlns:a16="http://schemas.microsoft.com/office/drawing/2014/main" id="{328C6462-C089-8149-8354-15E2DDC8F1FE}"/>
              </a:ext>
            </a:extLst>
          </p:cNvPr>
          <p:cNvSpPr txBox="1">
            <a:spLocks/>
          </p:cNvSpPr>
          <p:nvPr/>
        </p:nvSpPr>
        <p:spPr>
          <a:xfrm>
            <a:off x="4819897" y="1801696"/>
            <a:ext cx="1081297" cy="3464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ko-KR" altLang="en-US" sz="2133" dirty="0" err="1">
                <a:solidFill>
                  <a:schemeClr val="tx1"/>
                </a:solidFill>
              </a:rPr>
              <a:t>손동기</a:t>
            </a:r>
            <a:endParaRPr lang="ko-KR" altLang="en-US" sz="2133" dirty="0">
              <a:solidFill>
                <a:schemeClr val="tx1"/>
              </a:solidFill>
            </a:endParaRPr>
          </a:p>
        </p:txBody>
      </p:sp>
      <p:sp>
        <p:nvSpPr>
          <p:cNvPr id="139" name="Google Shape;1351;p47">
            <a:extLst>
              <a:ext uri="{FF2B5EF4-FFF2-40B4-BE49-F238E27FC236}">
                <a16:creationId xmlns:a16="http://schemas.microsoft.com/office/drawing/2014/main" id="{1F4003F1-E4FE-934D-9DF5-8477D95A0EB3}"/>
              </a:ext>
            </a:extLst>
          </p:cNvPr>
          <p:cNvSpPr txBox="1">
            <a:spLocks/>
          </p:cNvSpPr>
          <p:nvPr/>
        </p:nvSpPr>
        <p:spPr>
          <a:xfrm>
            <a:off x="4787092" y="2167280"/>
            <a:ext cx="4966507" cy="4123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pen Sans"/>
              <a:buChar char="●"/>
              <a:defRPr sz="18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○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■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●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○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■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●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○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Open Sans"/>
              <a:buChar char="■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marL="0" indent="0">
              <a:buSzPts val="1100"/>
              <a:buNone/>
            </a:pPr>
            <a:r>
              <a:rPr lang="ko-KR" altLang="en-US" sz="1867" dirty="0"/>
              <a:t>데이터 수집 </a:t>
            </a:r>
            <a:r>
              <a:rPr lang="en-US" altLang="ko-KR" sz="1867" dirty="0"/>
              <a:t>/</a:t>
            </a:r>
            <a:r>
              <a:rPr lang="ko-KR" altLang="en-US" sz="1867" dirty="0"/>
              <a:t> 데이터 전처리 </a:t>
            </a:r>
            <a:r>
              <a:rPr lang="en-US" altLang="ko-KR" sz="1867" dirty="0"/>
              <a:t>/</a:t>
            </a:r>
            <a:r>
              <a:rPr lang="ko-KR" altLang="en-US" sz="1867" dirty="0"/>
              <a:t> </a:t>
            </a:r>
            <a:r>
              <a:rPr lang="en-US" altLang="ko-KR" sz="1867" dirty="0"/>
              <a:t>DB</a:t>
            </a:r>
            <a:r>
              <a:rPr lang="ko-KR" altLang="en-US" sz="1867" dirty="0"/>
              <a:t> 구축</a:t>
            </a:r>
          </a:p>
        </p:txBody>
      </p:sp>
      <p:grpSp>
        <p:nvGrpSpPr>
          <p:cNvPr id="140" name="Google Shape;1305;p47">
            <a:extLst>
              <a:ext uri="{FF2B5EF4-FFF2-40B4-BE49-F238E27FC236}">
                <a16:creationId xmlns:a16="http://schemas.microsoft.com/office/drawing/2014/main" id="{9AFB6304-7EC7-924F-8DA4-2E24B0EF12D0}"/>
              </a:ext>
            </a:extLst>
          </p:cNvPr>
          <p:cNvGrpSpPr/>
          <p:nvPr/>
        </p:nvGrpSpPr>
        <p:grpSpPr>
          <a:xfrm>
            <a:off x="4095430" y="2938495"/>
            <a:ext cx="617009" cy="790888"/>
            <a:chOff x="7603081" y="1973072"/>
            <a:chExt cx="276802" cy="354807"/>
          </a:xfrm>
        </p:grpSpPr>
        <p:sp>
          <p:nvSpPr>
            <p:cNvPr id="141" name="Google Shape;1306;p47">
              <a:extLst>
                <a:ext uri="{FF2B5EF4-FFF2-40B4-BE49-F238E27FC236}">
                  <a16:creationId xmlns:a16="http://schemas.microsoft.com/office/drawing/2014/main" id="{78894C68-CC77-1A43-8226-AED39F501B7B}"/>
                </a:ext>
              </a:extLst>
            </p:cNvPr>
            <p:cNvSpPr/>
            <p:nvPr/>
          </p:nvSpPr>
          <p:spPr>
            <a:xfrm>
              <a:off x="7603081" y="2189465"/>
              <a:ext cx="276802" cy="138414"/>
            </a:xfrm>
            <a:custGeom>
              <a:avLst/>
              <a:gdLst/>
              <a:ahLst/>
              <a:cxnLst/>
              <a:rect l="l" t="t" r="r" b="b"/>
              <a:pathLst>
                <a:path w="10571" h="5286" extrusionOk="0">
                  <a:moveTo>
                    <a:pt x="3081" y="1"/>
                  </a:moveTo>
                  <a:cubicBezTo>
                    <a:pt x="2967" y="1"/>
                    <a:pt x="2862" y="96"/>
                    <a:pt x="2862" y="220"/>
                  </a:cubicBezTo>
                  <a:lnTo>
                    <a:pt x="2862" y="1269"/>
                  </a:lnTo>
                  <a:cubicBezTo>
                    <a:pt x="2862" y="1565"/>
                    <a:pt x="2671" y="1823"/>
                    <a:pt x="2395" y="1909"/>
                  </a:cubicBezTo>
                  <a:lnTo>
                    <a:pt x="935" y="2357"/>
                  </a:lnTo>
                  <a:cubicBezTo>
                    <a:pt x="382" y="2529"/>
                    <a:pt x="0" y="3034"/>
                    <a:pt x="0" y="3616"/>
                  </a:cubicBezTo>
                  <a:lnTo>
                    <a:pt x="0" y="4627"/>
                  </a:lnTo>
                  <a:cubicBezTo>
                    <a:pt x="0" y="4990"/>
                    <a:pt x="296" y="5286"/>
                    <a:pt x="658" y="5286"/>
                  </a:cubicBezTo>
                  <a:lnTo>
                    <a:pt x="9912" y="5286"/>
                  </a:lnTo>
                  <a:cubicBezTo>
                    <a:pt x="10275" y="5286"/>
                    <a:pt x="10570" y="4990"/>
                    <a:pt x="10570" y="4627"/>
                  </a:cubicBezTo>
                  <a:lnTo>
                    <a:pt x="10570" y="3616"/>
                  </a:lnTo>
                  <a:cubicBezTo>
                    <a:pt x="10570" y="3034"/>
                    <a:pt x="10198" y="2529"/>
                    <a:pt x="9645" y="2357"/>
                  </a:cubicBezTo>
                  <a:lnTo>
                    <a:pt x="8176" y="1909"/>
                  </a:lnTo>
                  <a:cubicBezTo>
                    <a:pt x="7899" y="1823"/>
                    <a:pt x="7708" y="1565"/>
                    <a:pt x="7708" y="1269"/>
                  </a:cubicBezTo>
                  <a:lnTo>
                    <a:pt x="7708" y="220"/>
                  </a:lnTo>
                  <a:cubicBezTo>
                    <a:pt x="7708" y="96"/>
                    <a:pt x="7613" y="1"/>
                    <a:pt x="7489" y="1"/>
                  </a:cubicBezTo>
                  <a:close/>
                </a:path>
              </a:pathLst>
            </a:custGeom>
            <a:solidFill>
              <a:srgbClr val="63ADAE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 dirty="0"/>
            </a:p>
          </p:txBody>
        </p:sp>
        <p:sp>
          <p:nvSpPr>
            <p:cNvPr id="142" name="Google Shape;1307;p47">
              <a:extLst>
                <a:ext uri="{FF2B5EF4-FFF2-40B4-BE49-F238E27FC236}">
                  <a16:creationId xmlns:a16="http://schemas.microsoft.com/office/drawing/2014/main" id="{AD7D7BF1-EB9E-5E44-B055-1B2901FE9182}"/>
                </a:ext>
              </a:extLst>
            </p:cNvPr>
            <p:cNvSpPr/>
            <p:nvPr/>
          </p:nvSpPr>
          <p:spPr>
            <a:xfrm>
              <a:off x="7679751" y="2189465"/>
              <a:ext cx="123698" cy="34564"/>
            </a:xfrm>
            <a:custGeom>
              <a:avLst/>
              <a:gdLst/>
              <a:ahLst/>
              <a:cxnLst/>
              <a:rect l="l" t="t" r="r" b="b"/>
              <a:pathLst>
                <a:path w="4724" h="1320" extrusionOk="0">
                  <a:moveTo>
                    <a:pt x="163" y="1"/>
                  </a:moveTo>
                  <a:cubicBezTo>
                    <a:pt x="96" y="1"/>
                    <a:pt x="39" y="20"/>
                    <a:pt x="1" y="67"/>
                  </a:cubicBezTo>
                  <a:cubicBezTo>
                    <a:pt x="568" y="902"/>
                    <a:pt x="1465" y="1319"/>
                    <a:pt x="2362" y="1319"/>
                  </a:cubicBezTo>
                  <a:cubicBezTo>
                    <a:pt x="3259" y="1319"/>
                    <a:pt x="4155" y="902"/>
                    <a:pt x="4723" y="67"/>
                  </a:cubicBezTo>
                  <a:cubicBezTo>
                    <a:pt x="4685" y="20"/>
                    <a:pt x="4628" y="1"/>
                    <a:pt x="4561" y="1"/>
                  </a:cubicBezTo>
                  <a:close/>
                </a:path>
              </a:pathLst>
            </a:custGeom>
            <a:solidFill>
              <a:srgbClr val="E8EDF0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43" name="Google Shape;1308;p47">
              <a:extLst>
                <a:ext uri="{FF2B5EF4-FFF2-40B4-BE49-F238E27FC236}">
                  <a16:creationId xmlns:a16="http://schemas.microsoft.com/office/drawing/2014/main" id="{F85F97A8-1134-8540-8257-846C5CAE1497}"/>
                </a:ext>
              </a:extLst>
            </p:cNvPr>
            <p:cNvSpPr/>
            <p:nvPr/>
          </p:nvSpPr>
          <p:spPr>
            <a:xfrm>
              <a:off x="7644532" y="2033585"/>
              <a:ext cx="189370" cy="155408"/>
            </a:xfrm>
            <a:custGeom>
              <a:avLst/>
              <a:gdLst/>
              <a:ahLst/>
              <a:cxnLst/>
              <a:rect l="l" t="t" r="r" b="b"/>
              <a:pathLst>
                <a:path w="7232" h="5935" extrusionOk="0">
                  <a:moveTo>
                    <a:pt x="850" y="1"/>
                  </a:moveTo>
                  <a:lnTo>
                    <a:pt x="850" y="2204"/>
                  </a:lnTo>
                  <a:lnTo>
                    <a:pt x="735" y="2204"/>
                  </a:lnTo>
                  <a:cubicBezTo>
                    <a:pt x="1" y="2204"/>
                    <a:pt x="1" y="3311"/>
                    <a:pt x="735" y="3311"/>
                  </a:cubicBezTo>
                  <a:lnTo>
                    <a:pt x="859" y="3311"/>
                  </a:lnTo>
                  <a:cubicBezTo>
                    <a:pt x="974" y="4790"/>
                    <a:pt x="2214" y="5935"/>
                    <a:pt x="3712" y="5935"/>
                  </a:cubicBezTo>
                  <a:cubicBezTo>
                    <a:pt x="5200" y="5935"/>
                    <a:pt x="6440" y="4790"/>
                    <a:pt x="6564" y="3311"/>
                  </a:cubicBezTo>
                  <a:lnTo>
                    <a:pt x="6679" y="3311"/>
                  </a:lnTo>
                  <a:cubicBezTo>
                    <a:pt x="6984" y="3311"/>
                    <a:pt x="7232" y="3063"/>
                    <a:pt x="7232" y="2758"/>
                  </a:cubicBezTo>
                  <a:cubicBezTo>
                    <a:pt x="7232" y="2452"/>
                    <a:pt x="6984" y="2204"/>
                    <a:pt x="6679" y="2204"/>
                  </a:cubicBezTo>
                  <a:lnTo>
                    <a:pt x="6574" y="2204"/>
                  </a:lnTo>
                  <a:lnTo>
                    <a:pt x="6574" y="1"/>
                  </a:lnTo>
                  <a:close/>
                </a:path>
              </a:pathLst>
            </a:custGeom>
            <a:solidFill>
              <a:srgbClr val="FFC29E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44" name="Google Shape;1309;p47">
              <a:extLst>
                <a:ext uri="{FF2B5EF4-FFF2-40B4-BE49-F238E27FC236}">
                  <a16:creationId xmlns:a16="http://schemas.microsoft.com/office/drawing/2014/main" id="{F8C53AD7-B399-684F-AD60-9204C436B57B}"/>
                </a:ext>
              </a:extLst>
            </p:cNvPr>
            <p:cNvSpPr/>
            <p:nvPr/>
          </p:nvSpPr>
          <p:spPr>
            <a:xfrm>
              <a:off x="7701249" y="2092292"/>
              <a:ext cx="11521" cy="17020"/>
            </a:xfrm>
            <a:custGeom>
              <a:avLst/>
              <a:gdLst/>
              <a:ahLst/>
              <a:cxnLst/>
              <a:rect l="l" t="t" r="r" b="b"/>
              <a:pathLst>
                <a:path w="440" h="650" extrusionOk="0">
                  <a:moveTo>
                    <a:pt x="220" y="1"/>
                  </a:moveTo>
                  <a:cubicBezTo>
                    <a:pt x="115" y="1"/>
                    <a:pt x="10" y="67"/>
                    <a:pt x="0" y="201"/>
                  </a:cubicBezTo>
                  <a:lnTo>
                    <a:pt x="0" y="420"/>
                  </a:lnTo>
                  <a:cubicBezTo>
                    <a:pt x="0" y="544"/>
                    <a:pt x="96" y="649"/>
                    <a:pt x="220" y="649"/>
                  </a:cubicBezTo>
                  <a:cubicBezTo>
                    <a:pt x="334" y="640"/>
                    <a:pt x="439" y="544"/>
                    <a:pt x="439" y="420"/>
                  </a:cubicBezTo>
                  <a:lnTo>
                    <a:pt x="439" y="201"/>
                  </a:lnTo>
                  <a:cubicBezTo>
                    <a:pt x="430" y="67"/>
                    <a:pt x="325" y="1"/>
                    <a:pt x="220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45" name="Google Shape;1310;p47">
              <a:extLst>
                <a:ext uri="{FF2B5EF4-FFF2-40B4-BE49-F238E27FC236}">
                  <a16:creationId xmlns:a16="http://schemas.microsoft.com/office/drawing/2014/main" id="{4308ABCA-1568-8A42-B9B3-7C5D3EF62D3A}"/>
                </a:ext>
              </a:extLst>
            </p:cNvPr>
            <p:cNvSpPr/>
            <p:nvPr/>
          </p:nvSpPr>
          <p:spPr>
            <a:xfrm>
              <a:off x="7770429" y="2092292"/>
              <a:ext cx="11521" cy="17020"/>
            </a:xfrm>
            <a:custGeom>
              <a:avLst/>
              <a:gdLst/>
              <a:ahLst/>
              <a:cxnLst/>
              <a:rect l="l" t="t" r="r" b="b"/>
              <a:pathLst>
                <a:path w="440" h="650" extrusionOk="0">
                  <a:moveTo>
                    <a:pt x="220" y="1"/>
                  </a:moveTo>
                  <a:cubicBezTo>
                    <a:pt x="115" y="1"/>
                    <a:pt x="10" y="67"/>
                    <a:pt x="1" y="201"/>
                  </a:cubicBezTo>
                  <a:lnTo>
                    <a:pt x="1" y="420"/>
                  </a:lnTo>
                  <a:cubicBezTo>
                    <a:pt x="1" y="544"/>
                    <a:pt x="96" y="640"/>
                    <a:pt x="220" y="649"/>
                  </a:cubicBezTo>
                  <a:cubicBezTo>
                    <a:pt x="344" y="640"/>
                    <a:pt x="440" y="544"/>
                    <a:pt x="440" y="420"/>
                  </a:cubicBezTo>
                  <a:lnTo>
                    <a:pt x="440" y="201"/>
                  </a:lnTo>
                  <a:cubicBezTo>
                    <a:pt x="430" y="67"/>
                    <a:pt x="325" y="1"/>
                    <a:pt x="220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46" name="Google Shape;1311;p47">
              <a:extLst>
                <a:ext uri="{FF2B5EF4-FFF2-40B4-BE49-F238E27FC236}">
                  <a16:creationId xmlns:a16="http://schemas.microsoft.com/office/drawing/2014/main" id="{CCFEE2F1-604E-284B-8A67-0FD5DEFB1D1D}"/>
                </a:ext>
              </a:extLst>
            </p:cNvPr>
            <p:cNvSpPr/>
            <p:nvPr/>
          </p:nvSpPr>
          <p:spPr>
            <a:xfrm>
              <a:off x="7693995" y="2074067"/>
              <a:ext cx="25766" cy="11495"/>
            </a:xfrm>
            <a:custGeom>
              <a:avLst/>
              <a:gdLst/>
              <a:ahLst/>
              <a:cxnLst/>
              <a:rect l="l" t="t" r="r" b="b"/>
              <a:pathLst>
                <a:path w="984" h="439" extrusionOk="0">
                  <a:moveTo>
                    <a:pt x="277" y="0"/>
                  </a:moveTo>
                  <a:cubicBezTo>
                    <a:pt x="1" y="19"/>
                    <a:pt x="1" y="420"/>
                    <a:pt x="277" y="439"/>
                  </a:cubicBezTo>
                  <a:lnTo>
                    <a:pt x="716" y="439"/>
                  </a:lnTo>
                  <a:cubicBezTo>
                    <a:pt x="983" y="420"/>
                    <a:pt x="983" y="19"/>
                    <a:pt x="716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47" name="Google Shape;1312;p47">
              <a:extLst>
                <a:ext uri="{FF2B5EF4-FFF2-40B4-BE49-F238E27FC236}">
                  <a16:creationId xmlns:a16="http://schemas.microsoft.com/office/drawing/2014/main" id="{02FC4044-7EAF-FA41-A08C-2B3B71CE6D78}"/>
                </a:ext>
              </a:extLst>
            </p:cNvPr>
            <p:cNvSpPr/>
            <p:nvPr/>
          </p:nvSpPr>
          <p:spPr>
            <a:xfrm>
              <a:off x="7763202" y="2074067"/>
              <a:ext cx="25740" cy="11495"/>
            </a:xfrm>
            <a:custGeom>
              <a:avLst/>
              <a:gdLst/>
              <a:ahLst/>
              <a:cxnLst/>
              <a:rect l="l" t="t" r="r" b="b"/>
              <a:pathLst>
                <a:path w="983" h="439" extrusionOk="0">
                  <a:moveTo>
                    <a:pt x="277" y="0"/>
                  </a:moveTo>
                  <a:cubicBezTo>
                    <a:pt x="0" y="19"/>
                    <a:pt x="0" y="420"/>
                    <a:pt x="277" y="439"/>
                  </a:cubicBezTo>
                  <a:lnTo>
                    <a:pt x="716" y="439"/>
                  </a:lnTo>
                  <a:cubicBezTo>
                    <a:pt x="983" y="420"/>
                    <a:pt x="983" y="19"/>
                    <a:pt x="716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48" name="Google Shape;1313;p47">
              <a:extLst>
                <a:ext uri="{FF2B5EF4-FFF2-40B4-BE49-F238E27FC236}">
                  <a16:creationId xmlns:a16="http://schemas.microsoft.com/office/drawing/2014/main" id="{0E1189BA-EC21-A842-B1EB-FA7596B7239F}"/>
                </a:ext>
              </a:extLst>
            </p:cNvPr>
            <p:cNvSpPr/>
            <p:nvPr/>
          </p:nvSpPr>
          <p:spPr>
            <a:xfrm>
              <a:off x="7647281" y="2033585"/>
              <a:ext cx="140430" cy="155879"/>
            </a:xfrm>
            <a:custGeom>
              <a:avLst/>
              <a:gdLst/>
              <a:ahLst/>
              <a:cxnLst/>
              <a:rect l="l" t="t" r="r" b="b"/>
              <a:pathLst>
                <a:path w="5363" h="5953" extrusionOk="0">
                  <a:moveTo>
                    <a:pt x="735" y="1"/>
                  </a:moveTo>
                  <a:lnTo>
                    <a:pt x="735" y="2204"/>
                  </a:lnTo>
                  <a:lnTo>
                    <a:pt x="649" y="2204"/>
                  </a:lnTo>
                  <a:cubicBezTo>
                    <a:pt x="392" y="2204"/>
                    <a:pt x="172" y="2367"/>
                    <a:pt x="96" y="2605"/>
                  </a:cubicBezTo>
                  <a:cubicBezTo>
                    <a:pt x="1" y="2958"/>
                    <a:pt x="258" y="3311"/>
                    <a:pt x="630" y="3311"/>
                  </a:cubicBezTo>
                  <a:lnTo>
                    <a:pt x="745" y="3311"/>
                  </a:lnTo>
                  <a:cubicBezTo>
                    <a:pt x="849" y="4816"/>
                    <a:pt x="2113" y="5952"/>
                    <a:pt x="3578" y="5952"/>
                  </a:cubicBezTo>
                  <a:cubicBezTo>
                    <a:pt x="3729" y="5952"/>
                    <a:pt x="3882" y="5940"/>
                    <a:pt x="4036" y="5915"/>
                  </a:cubicBezTo>
                  <a:cubicBezTo>
                    <a:pt x="2643" y="5696"/>
                    <a:pt x="1613" y="4494"/>
                    <a:pt x="1613" y="3092"/>
                  </a:cubicBezTo>
                  <a:lnTo>
                    <a:pt x="1613" y="1766"/>
                  </a:lnTo>
                  <a:cubicBezTo>
                    <a:pt x="1613" y="1155"/>
                    <a:pt x="2109" y="668"/>
                    <a:pt x="2720" y="668"/>
                  </a:cubicBezTo>
                  <a:lnTo>
                    <a:pt x="4923" y="668"/>
                  </a:lnTo>
                  <a:cubicBezTo>
                    <a:pt x="5162" y="668"/>
                    <a:pt x="5362" y="468"/>
                    <a:pt x="5362" y="230"/>
                  </a:cubicBezTo>
                  <a:lnTo>
                    <a:pt x="5362" y="1"/>
                  </a:lnTo>
                  <a:close/>
                </a:path>
              </a:pathLst>
            </a:custGeom>
            <a:solidFill>
              <a:srgbClr val="FEAF8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49" name="Google Shape;1314;p47">
              <a:extLst>
                <a:ext uri="{FF2B5EF4-FFF2-40B4-BE49-F238E27FC236}">
                  <a16:creationId xmlns:a16="http://schemas.microsoft.com/office/drawing/2014/main" id="{D57F1201-A28B-6B41-A23D-C38E0BDE1A78}"/>
                </a:ext>
              </a:extLst>
            </p:cNvPr>
            <p:cNvSpPr/>
            <p:nvPr/>
          </p:nvSpPr>
          <p:spPr>
            <a:xfrm>
              <a:off x="7652518" y="1983127"/>
              <a:ext cx="106206" cy="108694"/>
            </a:xfrm>
            <a:custGeom>
              <a:avLst/>
              <a:gdLst/>
              <a:ahLst/>
              <a:cxnLst/>
              <a:rect l="l" t="t" r="r" b="b"/>
              <a:pathLst>
                <a:path w="4056" h="4151" extrusionOk="0">
                  <a:moveTo>
                    <a:pt x="1861" y="1"/>
                  </a:moveTo>
                  <a:cubicBezTo>
                    <a:pt x="755" y="230"/>
                    <a:pt x="1" y="1260"/>
                    <a:pt x="115" y="2386"/>
                  </a:cubicBezTo>
                  <a:lnTo>
                    <a:pt x="306" y="4150"/>
                  </a:lnTo>
                  <a:lnTo>
                    <a:pt x="526" y="4150"/>
                  </a:lnTo>
                  <a:cubicBezTo>
                    <a:pt x="774" y="4141"/>
                    <a:pt x="964" y="3950"/>
                    <a:pt x="964" y="3702"/>
                  </a:cubicBezTo>
                  <a:lnTo>
                    <a:pt x="964" y="2815"/>
                  </a:lnTo>
                  <a:cubicBezTo>
                    <a:pt x="964" y="2452"/>
                    <a:pt x="1260" y="2157"/>
                    <a:pt x="1623" y="2157"/>
                  </a:cubicBezTo>
                  <a:lnTo>
                    <a:pt x="4055" y="2157"/>
                  </a:lnTo>
                  <a:lnTo>
                    <a:pt x="186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50" name="Google Shape;1315;p47">
              <a:extLst>
                <a:ext uri="{FF2B5EF4-FFF2-40B4-BE49-F238E27FC236}">
                  <a16:creationId xmlns:a16="http://schemas.microsoft.com/office/drawing/2014/main" id="{141D3B2E-0ED0-AA46-81C9-D7DE347F16C7}"/>
                </a:ext>
              </a:extLst>
            </p:cNvPr>
            <p:cNvSpPr/>
            <p:nvPr/>
          </p:nvSpPr>
          <p:spPr>
            <a:xfrm>
              <a:off x="7678023" y="2126018"/>
              <a:ext cx="126919" cy="86463"/>
            </a:xfrm>
            <a:custGeom>
              <a:avLst/>
              <a:gdLst/>
              <a:ahLst/>
              <a:cxnLst/>
              <a:rect l="l" t="t" r="r" b="b"/>
              <a:pathLst>
                <a:path w="4847" h="3302" extrusionOk="0">
                  <a:moveTo>
                    <a:pt x="668" y="0"/>
                  </a:moveTo>
                  <a:cubicBezTo>
                    <a:pt x="296" y="0"/>
                    <a:pt x="0" y="296"/>
                    <a:pt x="0" y="659"/>
                  </a:cubicBezTo>
                  <a:lnTo>
                    <a:pt x="0" y="878"/>
                  </a:lnTo>
                  <a:cubicBezTo>
                    <a:pt x="0" y="2214"/>
                    <a:pt x="1088" y="3301"/>
                    <a:pt x="2423" y="3301"/>
                  </a:cubicBezTo>
                  <a:cubicBezTo>
                    <a:pt x="3768" y="3301"/>
                    <a:pt x="4846" y="2214"/>
                    <a:pt x="4846" y="878"/>
                  </a:cubicBezTo>
                  <a:lnTo>
                    <a:pt x="4846" y="659"/>
                  </a:lnTo>
                  <a:cubicBezTo>
                    <a:pt x="4846" y="296"/>
                    <a:pt x="4551" y="0"/>
                    <a:pt x="418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51" name="Google Shape;1316;p47">
              <a:extLst>
                <a:ext uri="{FF2B5EF4-FFF2-40B4-BE49-F238E27FC236}">
                  <a16:creationId xmlns:a16="http://schemas.microsoft.com/office/drawing/2014/main" id="{401AAB9B-46F9-3B47-B92F-8F0757FF57BE}"/>
                </a:ext>
              </a:extLst>
            </p:cNvPr>
            <p:cNvSpPr/>
            <p:nvPr/>
          </p:nvSpPr>
          <p:spPr>
            <a:xfrm>
              <a:off x="7715493" y="2142881"/>
              <a:ext cx="51165" cy="17701"/>
            </a:xfrm>
            <a:custGeom>
              <a:avLst/>
              <a:gdLst/>
              <a:ahLst/>
              <a:cxnLst/>
              <a:rect l="l" t="t" r="r" b="b"/>
              <a:pathLst>
                <a:path w="1954" h="676" extrusionOk="0">
                  <a:moveTo>
                    <a:pt x="323" y="0"/>
                  </a:moveTo>
                  <a:cubicBezTo>
                    <a:pt x="149" y="0"/>
                    <a:pt x="0" y="237"/>
                    <a:pt x="181" y="396"/>
                  </a:cubicBezTo>
                  <a:cubicBezTo>
                    <a:pt x="384" y="572"/>
                    <a:pt x="651" y="675"/>
                    <a:pt x="923" y="675"/>
                  </a:cubicBezTo>
                  <a:cubicBezTo>
                    <a:pt x="946" y="675"/>
                    <a:pt x="969" y="674"/>
                    <a:pt x="992" y="673"/>
                  </a:cubicBezTo>
                  <a:cubicBezTo>
                    <a:pt x="1015" y="674"/>
                    <a:pt x="1038" y="675"/>
                    <a:pt x="1061" y="675"/>
                  </a:cubicBezTo>
                  <a:cubicBezTo>
                    <a:pt x="1334" y="675"/>
                    <a:pt x="1601" y="572"/>
                    <a:pt x="1813" y="396"/>
                  </a:cubicBezTo>
                  <a:cubicBezTo>
                    <a:pt x="1954" y="233"/>
                    <a:pt x="1812" y="24"/>
                    <a:pt x="1643" y="24"/>
                  </a:cubicBezTo>
                  <a:cubicBezTo>
                    <a:pt x="1595" y="24"/>
                    <a:pt x="1545" y="41"/>
                    <a:pt x="1498" y="81"/>
                  </a:cubicBezTo>
                  <a:cubicBezTo>
                    <a:pt x="1345" y="186"/>
                    <a:pt x="1169" y="239"/>
                    <a:pt x="992" y="239"/>
                  </a:cubicBezTo>
                  <a:cubicBezTo>
                    <a:pt x="816" y="239"/>
                    <a:pt x="639" y="186"/>
                    <a:pt x="487" y="81"/>
                  </a:cubicBezTo>
                  <a:cubicBezTo>
                    <a:pt x="436" y="24"/>
                    <a:pt x="378" y="0"/>
                    <a:pt x="323" y="0"/>
                  </a:cubicBez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52" name="Google Shape;1317;p47">
              <a:extLst>
                <a:ext uri="{FF2B5EF4-FFF2-40B4-BE49-F238E27FC236}">
                  <a16:creationId xmlns:a16="http://schemas.microsoft.com/office/drawing/2014/main" id="{560E0325-91AC-DE44-891E-C812BE71C28A}"/>
                </a:ext>
              </a:extLst>
            </p:cNvPr>
            <p:cNvSpPr/>
            <p:nvPr/>
          </p:nvSpPr>
          <p:spPr>
            <a:xfrm>
              <a:off x="7678023" y="2126018"/>
              <a:ext cx="78215" cy="86463"/>
            </a:xfrm>
            <a:custGeom>
              <a:avLst/>
              <a:gdLst/>
              <a:ahLst/>
              <a:cxnLst/>
              <a:rect l="l" t="t" r="r" b="b"/>
              <a:pathLst>
                <a:path w="2987" h="3302" extrusionOk="0">
                  <a:moveTo>
                    <a:pt x="668" y="0"/>
                  </a:moveTo>
                  <a:cubicBezTo>
                    <a:pt x="296" y="0"/>
                    <a:pt x="0" y="296"/>
                    <a:pt x="0" y="659"/>
                  </a:cubicBezTo>
                  <a:lnTo>
                    <a:pt x="0" y="878"/>
                  </a:lnTo>
                  <a:cubicBezTo>
                    <a:pt x="0" y="2247"/>
                    <a:pt x="1117" y="3301"/>
                    <a:pt x="2419" y="3301"/>
                  </a:cubicBezTo>
                  <a:cubicBezTo>
                    <a:pt x="2605" y="3301"/>
                    <a:pt x="2795" y="3280"/>
                    <a:pt x="2986" y="3234"/>
                  </a:cubicBezTo>
                  <a:cubicBezTo>
                    <a:pt x="1879" y="2986"/>
                    <a:pt x="1107" y="2004"/>
                    <a:pt x="1107" y="878"/>
                  </a:cubicBezTo>
                  <a:lnTo>
                    <a:pt x="1107" y="659"/>
                  </a:lnTo>
                  <a:cubicBezTo>
                    <a:pt x="1107" y="296"/>
                    <a:pt x="1402" y="0"/>
                    <a:pt x="17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53" name="Google Shape;1318;p47">
              <a:extLst>
                <a:ext uri="{FF2B5EF4-FFF2-40B4-BE49-F238E27FC236}">
                  <a16:creationId xmlns:a16="http://schemas.microsoft.com/office/drawing/2014/main" id="{7F9DA879-C297-CB40-A67A-9354FF8C8A67}"/>
                </a:ext>
              </a:extLst>
            </p:cNvPr>
            <p:cNvSpPr/>
            <p:nvPr/>
          </p:nvSpPr>
          <p:spPr>
            <a:xfrm>
              <a:off x="7666030" y="1973072"/>
              <a:ext cx="164625" cy="118749"/>
            </a:xfrm>
            <a:custGeom>
              <a:avLst/>
              <a:gdLst/>
              <a:ahLst/>
              <a:cxnLst/>
              <a:rect l="l" t="t" r="r" b="b"/>
              <a:pathLst>
                <a:path w="6287" h="4535" extrusionOk="0">
                  <a:moveTo>
                    <a:pt x="123" y="1"/>
                  </a:moveTo>
                  <a:cubicBezTo>
                    <a:pt x="58" y="1"/>
                    <a:pt x="0" y="56"/>
                    <a:pt x="0" y="127"/>
                  </a:cubicBezTo>
                  <a:cubicBezTo>
                    <a:pt x="0" y="785"/>
                    <a:pt x="315" y="2541"/>
                    <a:pt x="3539" y="2541"/>
                  </a:cubicBezTo>
                  <a:lnTo>
                    <a:pt x="4646" y="2541"/>
                  </a:lnTo>
                  <a:cubicBezTo>
                    <a:pt x="5009" y="2541"/>
                    <a:pt x="5304" y="2836"/>
                    <a:pt x="5304" y="3199"/>
                  </a:cubicBezTo>
                  <a:lnTo>
                    <a:pt x="5304" y="4086"/>
                  </a:lnTo>
                  <a:cubicBezTo>
                    <a:pt x="5304" y="4325"/>
                    <a:pt x="5495" y="4525"/>
                    <a:pt x="5734" y="4525"/>
                  </a:cubicBezTo>
                  <a:lnTo>
                    <a:pt x="5963" y="4534"/>
                  </a:lnTo>
                  <a:lnTo>
                    <a:pt x="6153" y="2770"/>
                  </a:lnTo>
                  <a:cubicBezTo>
                    <a:pt x="6287" y="1463"/>
                    <a:pt x="5266" y="337"/>
                    <a:pt x="3959" y="337"/>
                  </a:cubicBezTo>
                  <a:lnTo>
                    <a:pt x="1784" y="337"/>
                  </a:lnTo>
                  <a:cubicBezTo>
                    <a:pt x="1221" y="337"/>
                    <a:pt x="573" y="251"/>
                    <a:pt x="191" y="22"/>
                  </a:cubicBezTo>
                  <a:cubicBezTo>
                    <a:pt x="169" y="7"/>
                    <a:pt x="146" y="1"/>
                    <a:pt x="12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</p:grpSp>
      <p:sp>
        <p:nvSpPr>
          <p:cNvPr id="154" name="Google Shape;1350;p47">
            <a:extLst>
              <a:ext uri="{FF2B5EF4-FFF2-40B4-BE49-F238E27FC236}">
                <a16:creationId xmlns:a16="http://schemas.microsoft.com/office/drawing/2014/main" id="{F83F0FB0-C64C-7042-B2EF-1D595308F3F4}"/>
              </a:ext>
            </a:extLst>
          </p:cNvPr>
          <p:cNvSpPr txBox="1">
            <a:spLocks/>
          </p:cNvSpPr>
          <p:nvPr/>
        </p:nvSpPr>
        <p:spPr>
          <a:xfrm>
            <a:off x="4819897" y="2948955"/>
            <a:ext cx="1081297" cy="3464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ko-KR" altLang="en-US" sz="2133" dirty="0">
                <a:solidFill>
                  <a:schemeClr val="tx1"/>
                </a:solidFill>
              </a:rPr>
              <a:t>최윤호</a:t>
            </a:r>
          </a:p>
        </p:txBody>
      </p:sp>
      <p:sp>
        <p:nvSpPr>
          <p:cNvPr id="155" name="Google Shape;1351;p47">
            <a:extLst>
              <a:ext uri="{FF2B5EF4-FFF2-40B4-BE49-F238E27FC236}">
                <a16:creationId xmlns:a16="http://schemas.microsoft.com/office/drawing/2014/main" id="{98EDA4F1-576A-6445-8E88-4B0DC4B4F217}"/>
              </a:ext>
            </a:extLst>
          </p:cNvPr>
          <p:cNvSpPr txBox="1">
            <a:spLocks/>
          </p:cNvSpPr>
          <p:nvPr/>
        </p:nvSpPr>
        <p:spPr>
          <a:xfrm>
            <a:off x="4787092" y="3314539"/>
            <a:ext cx="4966507" cy="4123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pen Sans"/>
              <a:buChar char="●"/>
              <a:defRPr sz="18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○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■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●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○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■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●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○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Open Sans"/>
              <a:buChar char="■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marL="0" indent="0">
              <a:buSzPts val="1100"/>
              <a:buNone/>
            </a:pPr>
            <a:r>
              <a:rPr lang="ko-KR" altLang="en-US" sz="1867" dirty="0"/>
              <a:t>데이터 전처리</a:t>
            </a:r>
            <a:r>
              <a:rPr lang="en-US" altLang="ko-KR" sz="1867" dirty="0"/>
              <a:t>,</a:t>
            </a:r>
            <a:r>
              <a:rPr lang="ko-KR" altLang="en-US" sz="1867" dirty="0"/>
              <a:t> 데이터 시각화</a:t>
            </a:r>
            <a:r>
              <a:rPr lang="en-US" altLang="ko-KR" sz="1867" dirty="0"/>
              <a:t>,</a:t>
            </a:r>
            <a:r>
              <a:rPr lang="ko-KR" altLang="en-US" sz="1867" dirty="0"/>
              <a:t> 상관관계 분석</a:t>
            </a:r>
          </a:p>
        </p:txBody>
      </p:sp>
      <p:grpSp>
        <p:nvGrpSpPr>
          <p:cNvPr id="156" name="Google Shape;1305;p47">
            <a:extLst>
              <a:ext uri="{FF2B5EF4-FFF2-40B4-BE49-F238E27FC236}">
                <a16:creationId xmlns:a16="http://schemas.microsoft.com/office/drawing/2014/main" id="{4012CF44-035E-654B-8DCD-E75774655264}"/>
              </a:ext>
            </a:extLst>
          </p:cNvPr>
          <p:cNvGrpSpPr/>
          <p:nvPr/>
        </p:nvGrpSpPr>
        <p:grpSpPr>
          <a:xfrm>
            <a:off x="4095430" y="4100488"/>
            <a:ext cx="617009" cy="790888"/>
            <a:chOff x="7603081" y="1973072"/>
            <a:chExt cx="276802" cy="354807"/>
          </a:xfrm>
        </p:grpSpPr>
        <p:sp>
          <p:nvSpPr>
            <p:cNvPr id="157" name="Google Shape;1306;p47">
              <a:extLst>
                <a:ext uri="{FF2B5EF4-FFF2-40B4-BE49-F238E27FC236}">
                  <a16:creationId xmlns:a16="http://schemas.microsoft.com/office/drawing/2014/main" id="{3FB15E18-791B-EF46-ACC8-5C35E59F8C7A}"/>
                </a:ext>
              </a:extLst>
            </p:cNvPr>
            <p:cNvSpPr/>
            <p:nvPr/>
          </p:nvSpPr>
          <p:spPr>
            <a:xfrm>
              <a:off x="7603081" y="2189465"/>
              <a:ext cx="276802" cy="138414"/>
            </a:xfrm>
            <a:custGeom>
              <a:avLst/>
              <a:gdLst/>
              <a:ahLst/>
              <a:cxnLst/>
              <a:rect l="l" t="t" r="r" b="b"/>
              <a:pathLst>
                <a:path w="10571" h="5286" extrusionOk="0">
                  <a:moveTo>
                    <a:pt x="3081" y="1"/>
                  </a:moveTo>
                  <a:cubicBezTo>
                    <a:pt x="2967" y="1"/>
                    <a:pt x="2862" y="96"/>
                    <a:pt x="2862" y="220"/>
                  </a:cubicBezTo>
                  <a:lnTo>
                    <a:pt x="2862" y="1269"/>
                  </a:lnTo>
                  <a:cubicBezTo>
                    <a:pt x="2862" y="1565"/>
                    <a:pt x="2671" y="1823"/>
                    <a:pt x="2395" y="1909"/>
                  </a:cubicBezTo>
                  <a:lnTo>
                    <a:pt x="935" y="2357"/>
                  </a:lnTo>
                  <a:cubicBezTo>
                    <a:pt x="382" y="2529"/>
                    <a:pt x="0" y="3034"/>
                    <a:pt x="0" y="3616"/>
                  </a:cubicBezTo>
                  <a:lnTo>
                    <a:pt x="0" y="4627"/>
                  </a:lnTo>
                  <a:cubicBezTo>
                    <a:pt x="0" y="4990"/>
                    <a:pt x="296" y="5286"/>
                    <a:pt x="658" y="5286"/>
                  </a:cubicBezTo>
                  <a:lnTo>
                    <a:pt x="9912" y="5286"/>
                  </a:lnTo>
                  <a:cubicBezTo>
                    <a:pt x="10275" y="5286"/>
                    <a:pt x="10570" y="4990"/>
                    <a:pt x="10570" y="4627"/>
                  </a:cubicBezTo>
                  <a:lnTo>
                    <a:pt x="10570" y="3616"/>
                  </a:lnTo>
                  <a:cubicBezTo>
                    <a:pt x="10570" y="3034"/>
                    <a:pt x="10198" y="2529"/>
                    <a:pt x="9645" y="2357"/>
                  </a:cubicBezTo>
                  <a:lnTo>
                    <a:pt x="8176" y="1909"/>
                  </a:lnTo>
                  <a:cubicBezTo>
                    <a:pt x="7899" y="1823"/>
                    <a:pt x="7708" y="1565"/>
                    <a:pt x="7708" y="1269"/>
                  </a:cubicBezTo>
                  <a:lnTo>
                    <a:pt x="7708" y="220"/>
                  </a:lnTo>
                  <a:cubicBezTo>
                    <a:pt x="7708" y="96"/>
                    <a:pt x="7613" y="1"/>
                    <a:pt x="7489" y="1"/>
                  </a:cubicBezTo>
                  <a:close/>
                </a:path>
              </a:pathLst>
            </a:custGeom>
            <a:solidFill>
              <a:srgbClr val="63ADAE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58" name="Google Shape;1307;p47">
              <a:extLst>
                <a:ext uri="{FF2B5EF4-FFF2-40B4-BE49-F238E27FC236}">
                  <a16:creationId xmlns:a16="http://schemas.microsoft.com/office/drawing/2014/main" id="{B30749C6-9E23-844E-AF99-32AEE4C6DF1D}"/>
                </a:ext>
              </a:extLst>
            </p:cNvPr>
            <p:cNvSpPr/>
            <p:nvPr/>
          </p:nvSpPr>
          <p:spPr>
            <a:xfrm>
              <a:off x="7679751" y="2189465"/>
              <a:ext cx="123698" cy="34564"/>
            </a:xfrm>
            <a:custGeom>
              <a:avLst/>
              <a:gdLst/>
              <a:ahLst/>
              <a:cxnLst/>
              <a:rect l="l" t="t" r="r" b="b"/>
              <a:pathLst>
                <a:path w="4724" h="1320" extrusionOk="0">
                  <a:moveTo>
                    <a:pt x="163" y="1"/>
                  </a:moveTo>
                  <a:cubicBezTo>
                    <a:pt x="96" y="1"/>
                    <a:pt x="39" y="20"/>
                    <a:pt x="1" y="67"/>
                  </a:cubicBezTo>
                  <a:cubicBezTo>
                    <a:pt x="568" y="902"/>
                    <a:pt x="1465" y="1319"/>
                    <a:pt x="2362" y="1319"/>
                  </a:cubicBezTo>
                  <a:cubicBezTo>
                    <a:pt x="3259" y="1319"/>
                    <a:pt x="4155" y="902"/>
                    <a:pt x="4723" y="67"/>
                  </a:cubicBezTo>
                  <a:cubicBezTo>
                    <a:pt x="4685" y="20"/>
                    <a:pt x="4628" y="1"/>
                    <a:pt x="4561" y="1"/>
                  </a:cubicBezTo>
                  <a:close/>
                </a:path>
              </a:pathLst>
            </a:custGeom>
            <a:solidFill>
              <a:srgbClr val="E8EDF0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59" name="Google Shape;1308;p47">
              <a:extLst>
                <a:ext uri="{FF2B5EF4-FFF2-40B4-BE49-F238E27FC236}">
                  <a16:creationId xmlns:a16="http://schemas.microsoft.com/office/drawing/2014/main" id="{3D3E15B2-9A8D-4A4B-9AB8-C2311BE618A0}"/>
                </a:ext>
              </a:extLst>
            </p:cNvPr>
            <p:cNvSpPr/>
            <p:nvPr/>
          </p:nvSpPr>
          <p:spPr>
            <a:xfrm>
              <a:off x="7644532" y="2033585"/>
              <a:ext cx="189370" cy="155408"/>
            </a:xfrm>
            <a:custGeom>
              <a:avLst/>
              <a:gdLst/>
              <a:ahLst/>
              <a:cxnLst/>
              <a:rect l="l" t="t" r="r" b="b"/>
              <a:pathLst>
                <a:path w="7232" h="5935" extrusionOk="0">
                  <a:moveTo>
                    <a:pt x="850" y="1"/>
                  </a:moveTo>
                  <a:lnTo>
                    <a:pt x="850" y="2204"/>
                  </a:lnTo>
                  <a:lnTo>
                    <a:pt x="735" y="2204"/>
                  </a:lnTo>
                  <a:cubicBezTo>
                    <a:pt x="1" y="2204"/>
                    <a:pt x="1" y="3311"/>
                    <a:pt x="735" y="3311"/>
                  </a:cubicBezTo>
                  <a:lnTo>
                    <a:pt x="859" y="3311"/>
                  </a:lnTo>
                  <a:cubicBezTo>
                    <a:pt x="974" y="4790"/>
                    <a:pt x="2214" y="5935"/>
                    <a:pt x="3712" y="5935"/>
                  </a:cubicBezTo>
                  <a:cubicBezTo>
                    <a:pt x="5200" y="5935"/>
                    <a:pt x="6440" y="4790"/>
                    <a:pt x="6564" y="3311"/>
                  </a:cubicBezTo>
                  <a:lnTo>
                    <a:pt x="6679" y="3311"/>
                  </a:lnTo>
                  <a:cubicBezTo>
                    <a:pt x="6984" y="3311"/>
                    <a:pt x="7232" y="3063"/>
                    <a:pt x="7232" y="2758"/>
                  </a:cubicBezTo>
                  <a:cubicBezTo>
                    <a:pt x="7232" y="2452"/>
                    <a:pt x="6984" y="2204"/>
                    <a:pt x="6679" y="2204"/>
                  </a:cubicBezTo>
                  <a:lnTo>
                    <a:pt x="6574" y="2204"/>
                  </a:lnTo>
                  <a:lnTo>
                    <a:pt x="6574" y="1"/>
                  </a:lnTo>
                  <a:close/>
                </a:path>
              </a:pathLst>
            </a:custGeom>
            <a:solidFill>
              <a:srgbClr val="FFC29E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60" name="Google Shape;1309;p47">
              <a:extLst>
                <a:ext uri="{FF2B5EF4-FFF2-40B4-BE49-F238E27FC236}">
                  <a16:creationId xmlns:a16="http://schemas.microsoft.com/office/drawing/2014/main" id="{BEA906FB-6D77-5C40-B389-7C4593697F4C}"/>
                </a:ext>
              </a:extLst>
            </p:cNvPr>
            <p:cNvSpPr/>
            <p:nvPr/>
          </p:nvSpPr>
          <p:spPr>
            <a:xfrm>
              <a:off x="7701249" y="2092292"/>
              <a:ext cx="11521" cy="17020"/>
            </a:xfrm>
            <a:custGeom>
              <a:avLst/>
              <a:gdLst/>
              <a:ahLst/>
              <a:cxnLst/>
              <a:rect l="l" t="t" r="r" b="b"/>
              <a:pathLst>
                <a:path w="440" h="650" extrusionOk="0">
                  <a:moveTo>
                    <a:pt x="220" y="1"/>
                  </a:moveTo>
                  <a:cubicBezTo>
                    <a:pt x="115" y="1"/>
                    <a:pt x="10" y="67"/>
                    <a:pt x="0" y="201"/>
                  </a:cubicBezTo>
                  <a:lnTo>
                    <a:pt x="0" y="420"/>
                  </a:lnTo>
                  <a:cubicBezTo>
                    <a:pt x="0" y="544"/>
                    <a:pt x="96" y="649"/>
                    <a:pt x="220" y="649"/>
                  </a:cubicBezTo>
                  <a:cubicBezTo>
                    <a:pt x="334" y="640"/>
                    <a:pt x="439" y="544"/>
                    <a:pt x="439" y="420"/>
                  </a:cubicBezTo>
                  <a:lnTo>
                    <a:pt x="439" y="201"/>
                  </a:lnTo>
                  <a:cubicBezTo>
                    <a:pt x="430" y="67"/>
                    <a:pt x="325" y="1"/>
                    <a:pt x="220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61" name="Google Shape;1310;p47">
              <a:extLst>
                <a:ext uri="{FF2B5EF4-FFF2-40B4-BE49-F238E27FC236}">
                  <a16:creationId xmlns:a16="http://schemas.microsoft.com/office/drawing/2014/main" id="{7F69545C-11AC-664A-81F7-E692D6539525}"/>
                </a:ext>
              </a:extLst>
            </p:cNvPr>
            <p:cNvSpPr/>
            <p:nvPr/>
          </p:nvSpPr>
          <p:spPr>
            <a:xfrm>
              <a:off x="7770429" y="2092292"/>
              <a:ext cx="11521" cy="17020"/>
            </a:xfrm>
            <a:custGeom>
              <a:avLst/>
              <a:gdLst/>
              <a:ahLst/>
              <a:cxnLst/>
              <a:rect l="l" t="t" r="r" b="b"/>
              <a:pathLst>
                <a:path w="440" h="650" extrusionOk="0">
                  <a:moveTo>
                    <a:pt x="220" y="1"/>
                  </a:moveTo>
                  <a:cubicBezTo>
                    <a:pt x="115" y="1"/>
                    <a:pt x="10" y="67"/>
                    <a:pt x="1" y="201"/>
                  </a:cubicBezTo>
                  <a:lnTo>
                    <a:pt x="1" y="420"/>
                  </a:lnTo>
                  <a:cubicBezTo>
                    <a:pt x="1" y="544"/>
                    <a:pt x="96" y="640"/>
                    <a:pt x="220" y="649"/>
                  </a:cubicBezTo>
                  <a:cubicBezTo>
                    <a:pt x="344" y="640"/>
                    <a:pt x="440" y="544"/>
                    <a:pt x="440" y="420"/>
                  </a:cubicBezTo>
                  <a:lnTo>
                    <a:pt x="440" y="201"/>
                  </a:lnTo>
                  <a:cubicBezTo>
                    <a:pt x="430" y="67"/>
                    <a:pt x="325" y="1"/>
                    <a:pt x="220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62" name="Google Shape;1311;p47">
              <a:extLst>
                <a:ext uri="{FF2B5EF4-FFF2-40B4-BE49-F238E27FC236}">
                  <a16:creationId xmlns:a16="http://schemas.microsoft.com/office/drawing/2014/main" id="{96DDEAC3-FD42-7A46-9332-49F3C4D68CA7}"/>
                </a:ext>
              </a:extLst>
            </p:cNvPr>
            <p:cNvSpPr/>
            <p:nvPr/>
          </p:nvSpPr>
          <p:spPr>
            <a:xfrm>
              <a:off x="7693995" y="2074067"/>
              <a:ext cx="25766" cy="11495"/>
            </a:xfrm>
            <a:custGeom>
              <a:avLst/>
              <a:gdLst/>
              <a:ahLst/>
              <a:cxnLst/>
              <a:rect l="l" t="t" r="r" b="b"/>
              <a:pathLst>
                <a:path w="984" h="439" extrusionOk="0">
                  <a:moveTo>
                    <a:pt x="277" y="0"/>
                  </a:moveTo>
                  <a:cubicBezTo>
                    <a:pt x="1" y="19"/>
                    <a:pt x="1" y="420"/>
                    <a:pt x="277" y="439"/>
                  </a:cubicBezTo>
                  <a:lnTo>
                    <a:pt x="716" y="439"/>
                  </a:lnTo>
                  <a:cubicBezTo>
                    <a:pt x="983" y="420"/>
                    <a:pt x="983" y="19"/>
                    <a:pt x="716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63" name="Google Shape;1312;p47">
              <a:extLst>
                <a:ext uri="{FF2B5EF4-FFF2-40B4-BE49-F238E27FC236}">
                  <a16:creationId xmlns:a16="http://schemas.microsoft.com/office/drawing/2014/main" id="{9D9E81D0-480D-7E47-9B4B-10B169754C12}"/>
                </a:ext>
              </a:extLst>
            </p:cNvPr>
            <p:cNvSpPr/>
            <p:nvPr/>
          </p:nvSpPr>
          <p:spPr>
            <a:xfrm>
              <a:off x="7763202" y="2074067"/>
              <a:ext cx="25740" cy="11495"/>
            </a:xfrm>
            <a:custGeom>
              <a:avLst/>
              <a:gdLst/>
              <a:ahLst/>
              <a:cxnLst/>
              <a:rect l="l" t="t" r="r" b="b"/>
              <a:pathLst>
                <a:path w="983" h="439" extrusionOk="0">
                  <a:moveTo>
                    <a:pt x="277" y="0"/>
                  </a:moveTo>
                  <a:cubicBezTo>
                    <a:pt x="0" y="19"/>
                    <a:pt x="0" y="420"/>
                    <a:pt x="277" y="439"/>
                  </a:cubicBezTo>
                  <a:lnTo>
                    <a:pt x="716" y="439"/>
                  </a:lnTo>
                  <a:cubicBezTo>
                    <a:pt x="983" y="420"/>
                    <a:pt x="983" y="19"/>
                    <a:pt x="716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64" name="Google Shape;1313;p47">
              <a:extLst>
                <a:ext uri="{FF2B5EF4-FFF2-40B4-BE49-F238E27FC236}">
                  <a16:creationId xmlns:a16="http://schemas.microsoft.com/office/drawing/2014/main" id="{D878D8A0-E237-9646-8E9E-ED4B3DBFDA5B}"/>
                </a:ext>
              </a:extLst>
            </p:cNvPr>
            <p:cNvSpPr/>
            <p:nvPr/>
          </p:nvSpPr>
          <p:spPr>
            <a:xfrm>
              <a:off x="7647281" y="2033585"/>
              <a:ext cx="140430" cy="155879"/>
            </a:xfrm>
            <a:custGeom>
              <a:avLst/>
              <a:gdLst/>
              <a:ahLst/>
              <a:cxnLst/>
              <a:rect l="l" t="t" r="r" b="b"/>
              <a:pathLst>
                <a:path w="5363" h="5953" extrusionOk="0">
                  <a:moveTo>
                    <a:pt x="735" y="1"/>
                  </a:moveTo>
                  <a:lnTo>
                    <a:pt x="735" y="2204"/>
                  </a:lnTo>
                  <a:lnTo>
                    <a:pt x="649" y="2204"/>
                  </a:lnTo>
                  <a:cubicBezTo>
                    <a:pt x="392" y="2204"/>
                    <a:pt x="172" y="2367"/>
                    <a:pt x="96" y="2605"/>
                  </a:cubicBezTo>
                  <a:cubicBezTo>
                    <a:pt x="1" y="2958"/>
                    <a:pt x="258" y="3311"/>
                    <a:pt x="630" y="3311"/>
                  </a:cubicBezTo>
                  <a:lnTo>
                    <a:pt x="745" y="3311"/>
                  </a:lnTo>
                  <a:cubicBezTo>
                    <a:pt x="849" y="4816"/>
                    <a:pt x="2113" y="5952"/>
                    <a:pt x="3578" y="5952"/>
                  </a:cubicBezTo>
                  <a:cubicBezTo>
                    <a:pt x="3729" y="5952"/>
                    <a:pt x="3882" y="5940"/>
                    <a:pt x="4036" y="5915"/>
                  </a:cubicBezTo>
                  <a:cubicBezTo>
                    <a:pt x="2643" y="5696"/>
                    <a:pt x="1613" y="4494"/>
                    <a:pt x="1613" y="3092"/>
                  </a:cubicBezTo>
                  <a:lnTo>
                    <a:pt x="1613" y="1766"/>
                  </a:lnTo>
                  <a:cubicBezTo>
                    <a:pt x="1613" y="1155"/>
                    <a:pt x="2109" y="668"/>
                    <a:pt x="2720" y="668"/>
                  </a:cubicBezTo>
                  <a:lnTo>
                    <a:pt x="4923" y="668"/>
                  </a:lnTo>
                  <a:cubicBezTo>
                    <a:pt x="5162" y="668"/>
                    <a:pt x="5362" y="468"/>
                    <a:pt x="5362" y="230"/>
                  </a:cubicBezTo>
                  <a:lnTo>
                    <a:pt x="5362" y="1"/>
                  </a:lnTo>
                  <a:close/>
                </a:path>
              </a:pathLst>
            </a:custGeom>
            <a:solidFill>
              <a:srgbClr val="FEAF8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65" name="Google Shape;1314;p47">
              <a:extLst>
                <a:ext uri="{FF2B5EF4-FFF2-40B4-BE49-F238E27FC236}">
                  <a16:creationId xmlns:a16="http://schemas.microsoft.com/office/drawing/2014/main" id="{B5CAB611-830A-B643-96AF-94DC0EC05174}"/>
                </a:ext>
              </a:extLst>
            </p:cNvPr>
            <p:cNvSpPr/>
            <p:nvPr/>
          </p:nvSpPr>
          <p:spPr>
            <a:xfrm>
              <a:off x="7652518" y="1983127"/>
              <a:ext cx="106206" cy="108694"/>
            </a:xfrm>
            <a:custGeom>
              <a:avLst/>
              <a:gdLst/>
              <a:ahLst/>
              <a:cxnLst/>
              <a:rect l="l" t="t" r="r" b="b"/>
              <a:pathLst>
                <a:path w="4056" h="4151" extrusionOk="0">
                  <a:moveTo>
                    <a:pt x="1861" y="1"/>
                  </a:moveTo>
                  <a:cubicBezTo>
                    <a:pt x="755" y="230"/>
                    <a:pt x="1" y="1260"/>
                    <a:pt x="115" y="2386"/>
                  </a:cubicBezTo>
                  <a:lnTo>
                    <a:pt x="306" y="4150"/>
                  </a:lnTo>
                  <a:lnTo>
                    <a:pt x="526" y="4150"/>
                  </a:lnTo>
                  <a:cubicBezTo>
                    <a:pt x="774" y="4141"/>
                    <a:pt x="964" y="3950"/>
                    <a:pt x="964" y="3702"/>
                  </a:cubicBezTo>
                  <a:lnTo>
                    <a:pt x="964" y="2815"/>
                  </a:lnTo>
                  <a:cubicBezTo>
                    <a:pt x="964" y="2452"/>
                    <a:pt x="1260" y="2157"/>
                    <a:pt x="1623" y="2157"/>
                  </a:cubicBezTo>
                  <a:lnTo>
                    <a:pt x="4055" y="2157"/>
                  </a:lnTo>
                  <a:lnTo>
                    <a:pt x="186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66" name="Google Shape;1315;p47">
              <a:extLst>
                <a:ext uri="{FF2B5EF4-FFF2-40B4-BE49-F238E27FC236}">
                  <a16:creationId xmlns:a16="http://schemas.microsoft.com/office/drawing/2014/main" id="{06B5E815-7F71-A84A-A9B1-4700D2133038}"/>
                </a:ext>
              </a:extLst>
            </p:cNvPr>
            <p:cNvSpPr/>
            <p:nvPr/>
          </p:nvSpPr>
          <p:spPr>
            <a:xfrm>
              <a:off x="7678023" y="2126018"/>
              <a:ext cx="126919" cy="86463"/>
            </a:xfrm>
            <a:custGeom>
              <a:avLst/>
              <a:gdLst/>
              <a:ahLst/>
              <a:cxnLst/>
              <a:rect l="l" t="t" r="r" b="b"/>
              <a:pathLst>
                <a:path w="4847" h="3302" extrusionOk="0">
                  <a:moveTo>
                    <a:pt x="668" y="0"/>
                  </a:moveTo>
                  <a:cubicBezTo>
                    <a:pt x="296" y="0"/>
                    <a:pt x="0" y="296"/>
                    <a:pt x="0" y="659"/>
                  </a:cubicBezTo>
                  <a:lnTo>
                    <a:pt x="0" y="878"/>
                  </a:lnTo>
                  <a:cubicBezTo>
                    <a:pt x="0" y="2214"/>
                    <a:pt x="1088" y="3301"/>
                    <a:pt x="2423" y="3301"/>
                  </a:cubicBezTo>
                  <a:cubicBezTo>
                    <a:pt x="3768" y="3301"/>
                    <a:pt x="4846" y="2214"/>
                    <a:pt x="4846" y="878"/>
                  </a:cubicBezTo>
                  <a:lnTo>
                    <a:pt x="4846" y="659"/>
                  </a:lnTo>
                  <a:cubicBezTo>
                    <a:pt x="4846" y="296"/>
                    <a:pt x="4551" y="0"/>
                    <a:pt x="418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67" name="Google Shape;1316;p47">
              <a:extLst>
                <a:ext uri="{FF2B5EF4-FFF2-40B4-BE49-F238E27FC236}">
                  <a16:creationId xmlns:a16="http://schemas.microsoft.com/office/drawing/2014/main" id="{D63359C1-EF8C-DE4F-8ABA-F367ED965450}"/>
                </a:ext>
              </a:extLst>
            </p:cNvPr>
            <p:cNvSpPr/>
            <p:nvPr/>
          </p:nvSpPr>
          <p:spPr>
            <a:xfrm>
              <a:off x="7715493" y="2142881"/>
              <a:ext cx="51165" cy="17701"/>
            </a:xfrm>
            <a:custGeom>
              <a:avLst/>
              <a:gdLst/>
              <a:ahLst/>
              <a:cxnLst/>
              <a:rect l="l" t="t" r="r" b="b"/>
              <a:pathLst>
                <a:path w="1954" h="676" extrusionOk="0">
                  <a:moveTo>
                    <a:pt x="323" y="0"/>
                  </a:moveTo>
                  <a:cubicBezTo>
                    <a:pt x="149" y="0"/>
                    <a:pt x="0" y="237"/>
                    <a:pt x="181" y="396"/>
                  </a:cubicBezTo>
                  <a:cubicBezTo>
                    <a:pt x="384" y="572"/>
                    <a:pt x="651" y="675"/>
                    <a:pt x="923" y="675"/>
                  </a:cubicBezTo>
                  <a:cubicBezTo>
                    <a:pt x="946" y="675"/>
                    <a:pt x="969" y="674"/>
                    <a:pt x="992" y="673"/>
                  </a:cubicBezTo>
                  <a:cubicBezTo>
                    <a:pt x="1015" y="674"/>
                    <a:pt x="1038" y="675"/>
                    <a:pt x="1061" y="675"/>
                  </a:cubicBezTo>
                  <a:cubicBezTo>
                    <a:pt x="1334" y="675"/>
                    <a:pt x="1601" y="572"/>
                    <a:pt x="1813" y="396"/>
                  </a:cubicBezTo>
                  <a:cubicBezTo>
                    <a:pt x="1954" y="233"/>
                    <a:pt x="1812" y="24"/>
                    <a:pt x="1643" y="24"/>
                  </a:cubicBezTo>
                  <a:cubicBezTo>
                    <a:pt x="1595" y="24"/>
                    <a:pt x="1545" y="41"/>
                    <a:pt x="1498" y="81"/>
                  </a:cubicBezTo>
                  <a:cubicBezTo>
                    <a:pt x="1345" y="186"/>
                    <a:pt x="1169" y="239"/>
                    <a:pt x="992" y="239"/>
                  </a:cubicBezTo>
                  <a:cubicBezTo>
                    <a:pt x="816" y="239"/>
                    <a:pt x="639" y="186"/>
                    <a:pt x="487" y="81"/>
                  </a:cubicBezTo>
                  <a:cubicBezTo>
                    <a:pt x="436" y="24"/>
                    <a:pt x="378" y="0"/>
                    <a:pt x="323" y="0"/>
                  </a:cubicBez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68" name="Google Shape;1317;p47">
              <a:extLst>
                <a:ext uri="{FF2B5EF4-FFF2-40B4-BE49-F238E27FC236}">
                  <a16:creationId xmlns:a16="http://schemas.microsoft.com/office/drawing/2014/main" id="{371BC3BB-C545-3F47-9274-3FEC2AEAAF1A}"/>
                </a:ext>
              </a:extLst>
            </p:cNvPr>
            <p:cNvSpPr/>
            <p:nvPr/>
          </p:nvSpPr>
          <p:spPr>
            <a:xfrm>
              <a:off x="7678023" y="2126018"/>
              <a:ext cx="78215" cy="86463"/>
            </a:xfrm>
            <a:custGeom>
              <a:avLst/>
              <a:gdLst/>
              <a:ahLst/>
              <a:cxnLst/>
              <a:rect l="l" t="t" r="r" b="b"/>
              <a:pathLst>
                <a:path w="2987" h="3302" extrusionOk="0">
                  <a:moveTo>
                    <a:pt x="668" y="0"/>
                  </a:moveTo>
                  <a:cubicBezTo>
                    <a:pt x="296" y="0"/>
                    <a:pt x="0" y="296"/>
                    <a:pt x="0" y="659"/>
                  </a:cubicBezTo>
                  <a:lnTo>
                    <a:pt x="0" y="878"/>
                  </a:lnTo>
                  <a:cubicBezTo>
                    <a:pt x="0" y="2247"/>
                    <a:pt x="1117" y="3301"/>
                    <a:pt x="2419" y="3301"/>
                  </a:cubicBezTo>
                  <a:cubicBezTo>
                    <a:pt x="2605" y="3301"/>
                    <a:pt x="2795" y="3280"/>
                    <a:pt x="2986" y="3234"/>
                  </a:cubicBezTo>
                  <a:cubicBezTo>
                    <a:pt x="1879" y="2986"/>
                    <a:pt x="1107" y="2004"/>
                    <a:pt x="1107" y="878"/>
                  </a:cubicBezTo>
                  <a:lnTo>
                    <a:pt x="1107" y="659"/>
                  </a:lnTo>
                  <a:cubicBezTo>
                    <a:pt x="1107" y="296"/>
                    <a:pt x="1402" y="0"/>
                    <a:pt x="17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69" name="Google Shape;1318;p47">
              <a:extLst>
                <a:ext uri="{FF2B5EF4-FFF2-40B4-BE49-F238E27FC236}">
                  <a16:creationId xmlns:a16="http://schemas.microsoft.com/office/drawing/2014/main" id="{ABB63E85-16D9-F24C-B025-82A7233C4E53}"/>
                </a:ext>
              </a:extLst>
            </p:cNvPr>
            <p:cNvSpPr/>
            <p:nvPr/>
          </p:nvSpPr>
          <p:spPr>
            <a:xfrm>
              <a:off x="7666030" y="1973072"/>
              <a:ext cx="164625" cy="118749"/>
            </a:xfrm>
            <a:custGeom>
              <a:avLst/>
              <a:gdLst/>
              <a:ahLst/>
              <a:cxnLst/>
              <a:rect l="l" t="t" r="r" b="b"/>
              <a:pathLst>
                <a:path w="6287" h="4535" extrusionOk="0">
                  <a:moveTo>
                    <a:pt x="123" y="1"/>
                  </a:moveTo>
                  <a:cubicBezTo>
                    <a:pt x="58" y="1"/>
                    <a:pt x="0" y="56"/>
                    <a:pt x="0" y="127"/>
                  </a:cubicBezTo>
                  <a:cubicBezTo>
                    <a:pt x="0" y="785"/>
                    <a:pt x="315" y="2541"/>
                    <a:pt x="3539" y="2541"/>
                  </a:cubicBezTo>
                  <a:lnTo>
                    <a:pt x="4646" y="2541"/>
                  </a:lnTo>
                  <a:cubicBezTo>
                    <a:pt x="5009" y="2541"/>
                    <a:pt x="5304" y="2836"/>
                    <a:pt x="5304" y="3199"/>
                  </a:cubicBezTo>
                  <a:lnTo>
                    <a:pt x="5304" y="4086"/>
                  </a:lnTo>
                  <a:cubicBezTo>
                    <a:pt x="5304" y="4325"/>
                    <a:pt x="5495" y="4525"/>
                    <a:pt x="5734" y="4525"/>
                  </a:cubicBezTo>
                  <a:lnTo>
                    <a:pt x="5963" y="4534"/>
                  </a:lnTo>
                  <a:lnTo>
                    <a:pt x="6153" y="2770"/>
                  </a:lnTo>
                  <a:cubicBezTo>
                    <a:pt x="6287" y="1463"/>
                    <a:pt x="5266" y="337"/>
                    <a:pt x="3959" y="337"/>
                  </a:cubicBezTo>
                  <a:lnTo>
                    <a:pt x="1784" y="337"/>
                  </a:lnTo>
                  <a:cubicBezTo>
                    <a:pt x="1221" y="337"/>
                    <a:pt x="573" y="251"/>
                    <a:pt x="191" y="22"/>
                  </a:cubicBezTo>
                  <a:cubicBezTo>
                    <a:pt x="169" y="7"/>
                    <a:pt x="146" y="1"/>
                    <a:pt x="12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</p:grpSp>
      <p:sp>
        <p:nvSpPr>
          <p:cNvPr id="170" name="Google Shape;1350;p47">
            <a:extLst>
              <a:ext uri="{FF2B5EF4-FFF2-40B4-BE49-F238E27FC236}">
                <a16:creationId xmlns:a16="http://schemas.microsoft.com/office/drawing/2014/main" id="{7BCDB9D4-D7E8-8F46-BFD0-CA988648E0F4}"/>
              </a:ext>
            </a:extLst>
          </p:cNvPr>
          <p:cNvSpPr txBox="1">
            <a:spLocks/>
          </p:cNvSpPr>
          <p:nvPr/>
        </p:nvSpPr>
        <p:spPr>
          <a:xfrm>
            <a:off x="4819897" y="4110948"/>
            <a:ext cx="1081297" cy="3464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ko-KR" altLang="en-US" sz="2133" dirty="0" err="1">
                <a:solidFill>
                  <a:schemeClr val="tx1"/>
                </a:solidFill>
              </a:rPr>
              <a:t>방병제</a:t>
            </a:r>
            <a:endParaRPr lang="ko-KR" altLang="en-US" sz="2133" dirty="0">
              <a:solidFill>
                <a:schemeClr val="tx1"/>
              </a:solidFill>
            </a:endParaRPr>
          </a:p>
        </p:txBody>
      </p:sp>
      <p:sp>
        <p:nvSpPr>
          <p:cNvPr id="171" name="Google Shape;1351;p47">
            <a:extLst>
              <a:ext uri="{FF2B5EF4-FFF2-40B4-BE49-F238E27FC236}">
                <a16:creationId xmlns:a16="http://schemas.microsoft.com/office/drawing/2014/main" id="{5254B386-155F-994D-892E-7C965D6C6FDC}"/>
              </a:ext>
            </a:extLst>
          </p:cNvPr>
          <p:cNvSpPr txBox="1">
            <a:spLocks/>
          </p:cNvSpPr>
          <p:nvPr/>
        </p:nvSpPr>
        <p:spPr>
          <a:xfrm>
            <a:off x="4787092" y="4476532"/>
            <a:ext cx="4966507" cy="4123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pen Sans"/>
              <a:buChar char="●"/>
              <a:defRPr sz="18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○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■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●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○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■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●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○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Open Sans"/>
              <a:buChar char="■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marL="0" indent="0">
              <a:buSzPts val="1100"/>
              <a:buNone/>
            </a:pPr>
            <a:r>
              <a:rPr lang="ko-KR" altLang="en-US" sz="1867" dirty="0"/>
              <a:t>데이터 수집 </a:t>
            </a:r>
            <a:r>
              <a:rPr lang="en-US" altLang="ko-KR" sz="1867" dirty="0"/>
              <a:t>/</a:t>
            </a:r>
            <a:r>
              <a:rPr lang="ko-KR" altLang="en-US" sz="1867" dirty="0"/>
              <a:t> 데이터 전처리</a:t>
            </a:r>
            <a:r>
              <a:rPr lang="en-US" altLang="ko-KR" sz="1867" dirty="0"/>
              <a:t> / </a:t>
            </a:r>
            <a:r>
              <a:rPr lang="ko-KR" altLang="en-US" sz="1867" dirty="0"/>
              <a:t>상관관계 분석</a:t>
            </a:r>
          </a:p>
        </p:txBody>
      </p:sp>
      <p:sp>
        <p:nvSpPr>
          <p:cNvPr id="186" name="Google Shape;1350;p47">
            <a:extLst>
              <a:ext uri="{FF2B5EF4-FFF2-40B4-BE49-F238E27FC236}">
                <a16:creationId xmlns:a16="http://schemas.microsoft.com/office/drawing/2014/main" id="{63C9A56D-B9C2-3046-9202-8FEF501725CF}"/>
              </a:ext>
            </a:extLst>
          </p:cNvPr>
          <p:cNvSpPr txBox="1">
            <a:spLocks/>
          </p:cNvSpPr>
          <p:nvPr/>
        </p:nvSpPr>
        <p:spPr>
          <a:xfrm>
            <a:off x="4819897" y="5268743"/>
            <a:ext cx="1081297" cy="3464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ko-KR" altLang="en-US" sz="2133" dirty="0" err="1">
                <a:solidFill>
                  <a:schemeClr val="tx1"/>
                </a:solidFill>
              </a:rPr>
              <a:t>강민정</a:t>
            </a:r>
            <a:endParaRPr lang="ko-KR" altLang="en-US" sz="2133" dirty="0">
              <a:solidFill>
                <a:schemeClr val="tx1"/>
              </a:solidFill>
            </a:endParaRPr>
          </a:p>
        </p:txBody>
      </p:sp>
      <p:sp>
        <p:nvSpPr>
          <p:cNvPr id="187" name="Google Shape;1351;p47">
            <a:extLst>
              <a:ext uri="{FF2B5EF4-FFF2-40B4-BE49-F238E27FC236}">
                <a16:creationId xmlns:a16="http://schemas.microsoft.com/office/drawing/2014/main" id="{42DACABD-B2CF-1343-8071-ECB3FE7CDCDC}"/>
              </a:ext>
            </a:extLst>
          </p:cNvPr>
          <p:cNvSpPr txBox="1">
            <a:spLocks/>
          </p:cNvSpPr>
          <p:nvPr/>
        </p:nvSpPr>
        <p:spPr>
          <a:xfrm>
            <a:off x="4787092" y="5634327"/>
            <a:ext cx="4966507" cy="4123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pen Sans"/>
              <a:buChar char="●"/>
              <a:defRPr sz="18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○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■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●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○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■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●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○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Open Sans"/>
              <a:buChar char="■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marL="0" indent="0">
              <a:buSzPts val="1100"/>
              <a:buNone/>
            </a:pPr>
            <a:r>
              <a:rPr lang="ko-KR" altLang="en-US" sz="1867" dirty="0"/>
              <a:t>데이터 수집 </a:t>
            </a:r>
            <a:r>
              <a:rPr lang="en-US" altLang="ko-KR" sz="1867" dirty="0"/>
              <a:t>/</a:t>
            </a:r>
            <a:r>
              <a:rPr lang="ko-KR" altLang="en-US" sz="1867" dirty="0"/>
              <a:t> 시각화 </a:t>
            </a:r>
            <a:r>
              <a:rPr lang="en-US" altLang="ko-KR" sz="1867" dirty="0"/>
              <a:t>/</a:t>
            </a:r>
            <a:r>
              <a:rPr lang="ko-KR" altLang="en-US" sz="1867" dirty="0"/>
              <a:t> 상관관계 분석</a:t>
            </a:r>
          </a:p>
        </p:txBody>
      </p:sp>
      <p:cxnSp>
        <p:nvCxnSpPr>
          <p:cNvPr id="112" name="직선 연결선 22">
            <a:extLst>
              <a:ext uri="{FF2B5EF4-FFF2-40B4-BE49-F238E27FC236}">
                <a16:creationId xmlns:a16="http://schemas.microsoft.com/office/drawing/2014/main" id="{98AC00AB-414E-954E-BD31-58AFC55BC2B4}"/>
              </a:ext>
            </a:extLst>
          </p:cNvPr>
          <p:cNvCxnSpPr/>
          <p:nvPr/>
        </p:nvCxnSpPr>
        <p:spPr>
          <a:xfrm>
            <a:off x="139700" y="491296"/>
            <a:ext cx="1993900" cy="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3" name="TextBox 112">
            <a:extLst>
              <a:ext uri="{FF2B5EF4-FFF2-40B4-BE49-F238E27FC236}">
                <a16:creationId xmlns:a16="http://schemas.microsoft.com/office/drawing/2014/main" id="{67AB884E-CDEE-2346-9DC8-63C167F40771}"/>
              </a:ext>
            </a:extLst>
          </p:cNvPr>
          <p:cNvSpPr txBox="1"/>
          <p:nvPr/>
        </p:nvSpPr>
        <p:spPr>
          <a:xfrm>
            <a:off x="886674" y="588588"/>
            <a:ext cx="17620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rgbClr val="74AA9E"/>
                </a:solidFill>
              </a:rPr>
              <a:t>팀 구성 및 역할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4F6C56A1-DF2E-AF4A-AF9F-4A902B1C1392}"/>
              </a:ext>
            </a:extLst>
          </p:cNvPr>
          <p:cNvSpPr/>
          <p:nvPr/>
        </p:nvSpPr>
        <p:spPr>
          <a:xfrm>
            <a:off x="739422" y="1115546"/>
            <a:ext cx="10713156" cy="47500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3600" b="1" dirty="0">
                <a:solidFill>
                  <a:srgbClr val="07105C"/>
                </a:solidFill>
                <a:latin typeface="Montserrat" pitchFamily="2" charset="0"/>
              </a:rPr>
              <a:t>주식 </a:t>
            </a:r>
            <a:r>
              <a:rPr lang="en-US" altLang="ko-Kore-KR" sz="3600" b="1" dirty="0">
                <a:solidFill>
                  <a:srgbClr val="07105C"/>
                </a:solidFill>
                <a:latin typeface="Montserrat" pitchFamily="2" charset="0"/>
              </a:rPr>
              <a:t>VOCA </a:t>
            </a:r>
            <a:r>
              <a:rPr lang="ko-KR" altLang="en-US" sz="3600" b="1" dirty="0">
                <a:solidFill>
                  <a:srgbClr val="07105C"/>
                </a:solidFill>
                <a:latin typeface="Montserrat" pitchFamily="2" charset="0"/>
              </a:rPr>
              <a:t>설명 </a:t>
            </a:r>
            <a:endParaRPr lang="ko-KR" altLang="en-US" sz="2400" dirty="0"/>
          </a:p>
          <a:p>
            <a:pPr>
              <a:spcAft>
                <a:spcPts val="1600"/>
              </a:spcAft>
            </a:pPr>
            <a:br>
              <a:rPr lang="ko-KR" altLang="en-US" sz="2400" dirty="0"/>
            </a:br>
            <a:r>
              <a:rPr lang="ko-KR" altLang="en-US" sz="2400" b="1" dirty="0">
                <a:solidFill>
                  <a:srgbClr val="07105C"/>
                </a:solidFill>
                <a:latin typeface="Open Sans" panose="020B0606030504020204" pitchFamily="34" charset="0"/>
              </a:rPr>
              <a:t>주식</a:t>
            </a:r>
            <a:r>
              <a:rPr lang="en-US" altLang="ko-KR" sz="2400" dirty="0">
                <a:solidFill>
                  <a:srgbClr val="07105C"/>
                </a:solidFill>
                <a:latin typeface="Open Sans" panose="020B0606030504020204" pitchFamily="34" charset="0"/>
              </a:rPr>
              <a:t>: </a:t>
            </a:r>
            <a:r>
              <a:rPr lang="ko-KR" altLang="en-US" sz="2400" b="1" dirty="0">
                <a:solidFill>
                  <a:srgbClr val="07105C"/>
                </a:solidFill>
                <a:latin typeface="Open Sans" panose="020B0606030504020204" pitchFamily="34" charset="0"/>
              </a:rPr>
              <a:t>회사의 지분</a:t>
            </a:r>
            <a:r>
              <a:rPr lang="ko-KR" altLang="en-US" sz="2400" dirty="0">
                <a:solidFill>
                  <a:srgbClr val="07105C"/>
                </a:solidFill>
                <a:latin typeface="Open Sans" panose="020B0606030504020204" pitchFamily="34" charset="0"/>
              </a:rPr>
              <a:t>을 가지는 것이고 주주들은 그 </a:t>
            </a:r>
            <a:r>
              <a:rPr lang="ko-KR" altLang="en-US" sz="2400" dirty="0" err="1">
                <a:solidFill>
                  <a:srgbClr val="07105C"/>
                </a:solidFill>
                <a:latin typeface="Open Sans" panose="020B0606030504020204" pitchFamily="34" charset="0"/>
              </a:rPr>
              <a:t>갯수만큼</a:t>
            </a:r>
            <a:r>
              <a:rPr lang="ko-KR" altLang="en-US" sz="2400" dirty="0">
                <a:solidFill>
                  <a:srgbClr val="07105C"/>
                </a:solidFill>
                <a:latin typeface="Open Sans" panose="020B0606030504020204" pitchFamily="34" charset="0"/>
              </a:rPr>
              <a:t> 배당금을 받는다</a:t>
            </a:r>
            <a:r>
              <a:rPr lang="en-US" altLang="ko-KR" sz="2400" dirty="0">
                <a:solidFill>
                  <a:srgbClr val="07105C"/>
                </a:solidFill>
                <a:latin typeface="Open Sans" panose="020B0606030504020204" pitchFamily="34" charset="0"/>
              </a:rPr>
              <a:t>.</a:t>
            </a:r>
            <a:endParaRPr lang="ko-KR" altLang="en-US" sz="2400" dirty="0"/>
          </a:p>
          <a:p>
            <a:pPr>
              <a:spcAft>
                <a:spcPts val="1600"/>
              </a:spcAft>
            </a:pPr>
            <a:r>
              <a:rPr lang="en-US" altLang="ko-Kore-KR" sz="2400" b="1" dirty="0">
                <a:solidFill>
                  <a:srgbClr val="07105C"/>
                </a:solidFill>
                <a:latin typeface="Open Sans" panose="020B0606030504020204" pitchFamily="34" charset="0"/>
              </a:rPr>
              <a:t>ETF</a:t>
            </a:r>
            <a:r>
              <a:rPr lang="en-US" altLang="ko-Kore-KR" sz="2400" dirty="0">
                <a:solidFill>
                  <a:srgbClr val="07105C"/>
                </a:solidFill>
                <a:latin typeface="Open Sans" panose="020B0606030504020204" pitchFamily="34" charset="0"/>
              </a:rPr>
              <a:t>: </a:t>
            </a:r>
            <a:r>
              <a:rPr lang="ko-KR" altLang="en-US" sz="2400" dirty="0">
                <a:solidFill>
                  <a:srgbClr val="07105C"/>
                </a:solidFill>
                <a:latin typeface="Open Sans" panose="020B0606030504020204" pitchFamily="34" charset="0"/>
              </a:rPr>
              <a:t>주식처럼 거래가 가능한 금융상품으로 특정 </a:t>
            </a:r>
            <a:r>
              <a:rPr lang="ko-KR" altLang="en-US" sz="2400" b="1" dirty="0">
                <a:solidFill>
                  <a:srgbClr val="07105C"/>
                </a:solidFill>
                <a:latin typeface="Open Sans" panose="020B0606030504020204" pitchFamily="34" charset="0"/>
              </a:rPr>
              <a:t>산업</a:t>
            </a:r>
            <a:r>
              <a:rPr lang="ko-KR" altLang="en-US" sz="2400" dirty="0">
                <a:solidFill>
                  <a:srgbClr val="07105C"/>
                </a:solidFill>
                <a:latin typeface="Open Sans" panose="020B0606030504020204" pitchFamily="34" charset="0"/>
              </a:rPr>
              <a:t> 또는 주가지수의</a:t>
            </a:r>
            <a:endParaRPr lang="en-US" altLang="ko-KR" sz="2400" dirty="0">
              <a:solidFill>
                <a:srgbClr val="07105C"/>
              </a:solidFill>
              <a:latin typeface="Open Sans" panose="020B0606030504020204" pitchFamily="34" charset="0"/>
            </a:endParaRPr>
          </a:p>
          <a:p>
            <a:pPr lvl="1">
              <a:spcAft>
                <a:spcPts val="1600"/>
              </a:spcAft>
            </a:pPr>
            <a:r>
              <a:rPr lang="ko-KR" altLang="en-US" sz="2400" dirty="0">
                <a:solidFill>
                  <a:srgbClr val="07105C"/>
                </a:solidFill>
                <a:latin typeface="Open Sans" panose="020B0606030504020204" pitchFamily="34" charset="0"/>
              </a:rPr>
              <a:t>   움직임으로 수익률이 결정된다</a:t>
            </a:r>
            <a:r>
              <a:rPr lang="en-US" altLang="ko-KR" sz="2400" dirty="0">
                <a:solidFill>
                  <a:srgbClr val="07105C"/>
                </a:solidFill>
                <a:latin typeface="Open Sans" panose="020B0606030504020204" pitchFamily="34" charset="0"/>
              </a:rPr>
              <a:t>. </a:t>
            </a:r>
            <a:r>
              <a:rPr lang="en-US" altLang="ko-KR" sz="2400" b="1" dirty="0">
                <a:solidFill>
                  <a:srgbClr val="07105C"/>
                </a:solidFill>
                <a:latin typeface="Open Sans" panose="020B0606030504020204" pitchFamily="34" charset="0"/>
              </a:rPr>
              <a:t>(</a:t>
            </a:r>
            <a:r>
              <a:rPr lang="ko-KR" altLang="en-US" sz="2400" b="1" dirty="0">
                <a:solidFill>
                  <a:srgbClr val="07105C"/>
                </a:solidFill>
                <a:latin typeface="Open Sans" panose="020B0606030504020204" pitchFamily="34" charset="0"/>
              </a:rPr>
              <a:t>해당 특정 산업의 </a:t>
            </a:r>
            <a:r>
              <a:rPr lang="ko-KR" altLang="en-US" sz="3200" b="1" dirty="0">
                <a:solidFill>
                  <a:srgbClr val="07105C"/>
                </a:solidFill>
                <a:latin typeface="Open Sans" panose="020B0606030504020204" pitchFamily="34" charset="0"/>
              </a:rPr>
              <a:t>평균</a:t>
            </a:r>
            <a:r>
              <a:rPr lang="ko-KR" altLang="en-US" sz="2400" b="1" dirty="0">
                <a:solidFill>
                  <a:srgbClr val="07105C"/>
                </a:solidFill>
                <a:latin typeface="Open Sans" panose="020B0606030504020204" pitchFamily="34" charset="0"/>
              </a:rPr>
              <a:t> 수익률</a:t>
            </a:r>
            <a:r>
              <a:rPr lang="en-US" altLang="ko-KR" sz="2400" b="1" dirty="0">
                <a:solidFill>
                  <a:srgbClr val="07105C"/>
                </a:solidFill>
                <a:latin typeface="Open Sans" panose="020B0606030504020204" pitchFamily="34" charset="0"/>
              </a:rPr>
              <a:t>)</a:t>
            </a:r>
            <a:endParaRPr lang="ko-KR" altLang="en-US" sz="2400" b="1" dirty="0">
              <a:solidFill>
                <a:srgbClr val="07105C"/>
              </a:solidFill>
            </a:endParaRPr>
          </a:p>
          <a:p>
            <a:pPr>
              <a:spcAft>
                <a:spcPts val="1600"/>
              </a:spcAft>
            </a:pPr>
            <a:r>
              <a:rPr lang="en-US" altLang="ko-Kore-KR" sz="2400" b="1" dirty="0">
                <a:solidFill>
                  <a:srgbClr val="07105C"/>
                </a:solidFill>
                <a:latin typeface="Open Sans" panose="020B0606030504020204" pitchFamily="34" charset="0"/>
              </a:rPr>
              <a:t>SPY</a:t>
            </a:r>
            <a:r>
              <a:rPr lang="en-US" altLang="ko-Kore-KR" sz="2400" dirty="0">
                <a:solidFill>
                  <a:srgbClr val="07105C"/>
                </a:solidFill>
                <a:latin typeface="Open Sans" panose="020B0606030504020204" pitchFamily="34" charset="0"/>
              </a:rPr>
              <a:t>:</a:t>
            </a:r>
            <a:r>
              <a:rPr lang="ko-KR" altLang="en-US" sz="2400" dirty="0">
                <a:solidFill>
                  <a:srgbClr val="07105C"/>
                </a:solidFill>
                <a:latin typeface="Open Sans" panose="020B0606030504020204" pitchFamily="34" charset="0"/>
              </a:rPr>
              <a:t>세계에서 가장 </a:t>
            </a:r>
            <a:r>
              <a:rPr lang="ko-KR" altLang="en-US" sz="2400" b="1" dirty="0">
                <a:solidFill>
                  <a:srgbClr val="07105C"/>
                </a:solidFill>
                <a:latin typeface="Open Sans" panose="020B0606030504020204" pitchFamily="34" charset="0"/>
              </a:rPr>
              <a:t>규모가 큰</a:t>
            </a:r>
            <a:r>
              <a:rPr lang="ko-KR" altLang="en-US" sz="2400" dirty="0">
                <a:solidFill>
                  <a:srgbClr val="07105C"/>
                </a:solidFill>
                <a:latin typeface="Open Sans" panose="020B0606030504020204" pitchFamily="34" charset="0"/>
              </a:rPr>
              <a:t> </a:t>
            </a:r>
            <a:r>
              <a:rPr lang="en-US" altLang="ko-Kore-KR" sz="2400" dirty="0">
                <a:solidFill>
                  <a:srgbClr val="07105C"/>
                </a:solidFill>
                <a:latin typeface="Open Sans" panose="020B0606030504020204" pitchFamily="34" charset="0"/>
              </a:rPr>
              <a:t>ETF</a:t>
            </a:r>
            <a:endParaRPr lang="en-US" altLang="ko-Kore-KR" sz="2400" dirty="0"/>
          </a:p>
          <a:p>
            <a:pPr>
              <a:spcAft>
                <a:spcPts val="1600"/>
              </a:spcAft>
            </a:pPr>
            <a:r>
              <a:rPr lang="en-US" altLang="ko-Kore-KR" sz="2400" b="1" dirty="0">
                <a:solidFill>
                  <a:srgbClr val="07105C"/>
                </a:solidFill>
                <a:latin typeface="Open Sans" panose="020B0606030504020204" pitchFamily="34" charset="0"/>
              </a:rPr>
              <a:t>SHV:</a:t>
            </a:r>
            <a:r>
              <a:rPr lang="en-US" altLang="ko-Kore-KR" sz="2400" dirty="0">
                <a:solidFill>
                  <a:srgbClr val="07105C"/>
                </a:solidFill>
                <a:latin typeface="Open Sans" panose="020B0606030504020204" pitchFamily="34" charset="0"/>
              </a:rPr>
              <a:t> </a:t>
            </a:r>
            <a:r>
              <a:rPr lang="ko-KR" altLang="en-US" sz="2400" dirty="0" err="1">
                <a:solidFill>
                  <a:srgbClr val="07105C"/>
                </a:solidFill>
                <a:latin typeface="Open Sans" panose="020B0606030504020204" pitchFamily="34" charset="0"/>
              </a:rPr>
              <a:t>초단기</a:t>
            </a:r>
            <a:r>
              <a:rPr lang="ko-KR" altLang="en-US" sz="2400" dirty="0">
                <a:solidFill>
                  <a:srgbClr val="07105C"/>
                </a:solidFill>
                <a:latin typeface="Open Sans" panose="020B0606030504020204" pitchFamily="34" charset="0"/>
              </a:rPr>
              <a:t> 미국 채권  </a:t>
            </a:r>
            <a:r>
              <a:rPr lang="en-US" altLang="ko-KR" sz="2400" dirty="0">
                <a:solidFill>
                  <a:srgbClr val="07105C"/>
                </a:solidFill>
                <a:latin typeface="Open Sans" panose="020B0606030504020204" pitchFamily="34" charset="0"/>
              </a:rPr>
              <a:t>(</a:t>
            </a:r>
            <a:r>
              <a:rPr lang="ko-KR" altLang="en-US" sz="2400" dirty="0">
                <a:solidFill>
                  <a:srgbClr val="07105C"/>
                </a:solidFill>
                <a:latin typeface="Open Sans" panose="020B0606030504020204" pitchFamily="34" charset="0"/>
              </a:rPr>
              <a:t>미국 </a:t>
            </a:r>
            <a:r>
              <a:rPr lang="ko-KR" altLang="en-US" sz="2400" b="1" dirty="0">
                <a:solidFill>
                  <a:srgbClr val="07105C"/>
                </a:solidFill>
                <a:latin typeface="Open Sans" panose="020B0606030504020204" pitchFamily="34" charset="0"/>
              </a:rPr>
              <a:t>은행 이자율</a:t>
            </a:r>
            <a:r>
              <a:rPr lang="ko-KR" altLang="en-US" sz="2400" dirty="0">
                <a:solidFill>
                  <a:srgbClr val="07105C"/>
                </a:solidFill>
                <a:latin typeface="Open Sans" panose="020B0606030504020204" pitchFamily="34" charset="0"/>
              </a:rPr>
              <a:t> </a:t>
            </a:r>
            <a:r>
              <a:rPr lang="en-US" altLang="ko-KR" sz="2400" dirty="0">
                <a:solidFill>
                  <a:srgbClr val="07105C"/>
                </a:solidFill>
                <a:latin typeface="Open Sans" panose="020B0606030504020204" pitchFamily="34" charset="0"/>
              </a:rPr>
              <a:t>%) </a:t>
            </a:r>
            <a:endParaRPr lang="ko-KR" altLang="en-US" sz="2400" dirty="0"/>
          </a:p>
          <a:p>
            <a:br>
              <a:rPr lang="ko-KR" altLang="en-US" sz="2400" dirty="0"/>
            </a:br>
            <a:endParaRPr lang="ko-Kore-KR" altLang="en-US" sz="2400" dirty="0"/>
          </a:p>
        </p:txBody>
      </p:sp>
    </p:spTree>
    <p:extLst>
      <p:ext uri="{BB962C8B-B14F-4D97-AF65-F5344CB8AC3E}">
        <p14:creationId xmlns:p14="http://schemas.microsoft.com/office/powerpoint/2010/main" val="97263802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오늘의 PPT 색상 테마 008">
      <a:dk1>
        <a:sysClr val="windowText" lastClr="000000"/>
      </a:dk1>
      <a:lt1>
        <a:sysClr val="window" lastClr="FFFFFF"/>
      </a:lt1>
      <a:dk2>
        <a:srgbClr val="3A3838"/>
      </a:dk2>
      <a:lt2>
        <a:srgbClr val="E7E6E6"/>
      </a:lt2>
      <a:accent1>
        <a:srgbClr val="75A99E"/>
      </a:accent1>
      <a:accent2>
        <a:srgbClr val="49A6A6"/>
      </a:accent2>
      <a:accent3>
        <a:srgbClr val="E1E6D7"/>
      </a:accent3>
      <a:accent4>
        <a:srgbClr val="5F5E58"/>
      </a:accent4>
      <a:accent5>
        <a:srgbClr val="544F4D"/>
      </a:accent5>
      <a:accent6>
        <a:srgbClr val="E0EAF7"/>
      </a:accent6>
      <a:hlink>
        <a:srgbClr val="FCBB04"/>
      </a:hlink>
      <a:folHlink>
        <a:srgbClr val="FCBB04"/>
      </a:folHlink>
    </a:clrScheme>
    <a:fontScheme name="free">
      <a:majorFont>
        <a:latin typeface="Arial"/>
        <a:ea typeface="나눔스퀘어라운드 Regular"/>
        <a:cs typeface=""/>
      </a:majorFont>
      <a:minorFont>
        <a:latin typeface="Arial"/>
        <a:ea typeface="나눔스퀘어라운드 Regular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2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square" rtlCol="0">
        <a:spAutoFit/>
      </a:bodyPr>
      <a:lstStyle>
        <a:defPPr algn="l">
          <a:defRPr sz="1400" spc="-150" dirty="0" err="1" smtClean="0">
            <a:solidFill>
              <a:schemeClr val="bg1"/>
            </a:soli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3414</TotalTime>
  <Words>1570</Words>
  <Application>Microsoft Macintosh PowerPoint</Application>
  <PresentationFormat>와이드스크린</PresentationFormat>
  <Paragraphs>408</Paragraphs>
  <Slides>51</Slides>
  <Notes>16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51</vt:i4>
      </vt:variant>
    </vt:vector>
  </HeadingPairs>
  <TitlesOfParts>
    <vt:vector size="58" baseType="lpstr">
      <vt:lpstr>나눔스퀘어라운드 Regular</vt:lpstr>
      <vt:lpstr>Arial</vt:lpstr>
      <vt:lpstr>Calibri</vt:lpstr>
      <vt:lpstr>Montserrat</vt:lpstr>
      <vt:lpstr>Open Sans</vt:lpstr>
      <vt:lpstr>Oswald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 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Saebyeol Yu</dc:creator>
  <cp:lastModifiedBy>김 민창</cp:lastModifiedBy>
  <cp:revision>78</cp:revision>
  <dcterms:created xsi:type="dcterms:W3CDTF">2015-07-07T04:48:58Z</dcterms:created>
  <dcterms:modified xsi:type="dcterms:W3CDTF">2021-09-30T07:23:43Z</dcterms:modified>
</cp:coreProperties>
</file>

<file path=docProps/thumbnail.jpeg>
</file>